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9" r:id="rId4"/>
    <p:sldId id="259" r:id="rId5"/>
    <p:sldId id="261" r:id="rId6"/>
    <p:sldId id="268" r:id="rId7"/>
    <p:sldId id="264" r:id="rId8"/>
    <p:sldId id="267" r:id="rId9"/>
    <p:sldId id="266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Black" panose="00000A00000000000000" pitchFamily="2" charset="0"/>
      <p:bold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3AAE4"/>
    <a:srgbClr val="4789F3"/>
    <a:srgbClr val="FCAAEE"/>
    <a:srgbClr val="F7B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6D799-4475-4258-B884-D43BC7083486}" v="27" dt="2023-10-30T05:37:14.810"/>
    <p1510:client id="{52296FC8-AC39-4758-814B-6CABA7A6E545}" v="2" dt="2023-10-30T23:28:12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17947-89D9-4F4E-B7B9-78A1DD65425A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D0EC3-EEDA-437F-AFE4-7C6AA7E664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73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B46DC06-2C09-F2DC-E402-5CBD3E722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9B0268-698B-9364-F109-22F276C7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700EC-16F5-4686-993D-6072DDD838FC}" type="datetime1">
              <a:rPr lang="en-AU" smtClean="0"/>
              <a:t>27/11/2023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0E8587-039E-DADE-DFD8-2337F219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CFD8CE-8639-BA1A-1769-A306C1D1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6972389-3D01-08D6-E094-0ABC202A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352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3549-F470-2B33-888F-363AE84A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462CA-DE08-4753-2E9D-EFBB3305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654DD-932B-F89D-DFCD-01EE29EC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21C8-F4A9-43E8-B912-42FB016CE1D1}" type="datetime1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1D722-83A9-DDB0-9CF3-3AC1FD1CA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FAC28-A844-4BEA-75E5-DD045ED7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08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2FC61D-5FF1-37CA-CFD4-914DC78AF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97BAB-5C4C-D634-4460-CEC267A7B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1EB3F-A386-7B31-711A-7ADBF6F4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5721-1F73-4C72-9790-8FE3D98529E4}" type="datetime1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2CE71-4E98-C00C-08AC-FA2259E4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003A3-233C-867B-5EEA-8BC143DE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852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7E99-BFF5-D030-A555-D79DC36C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F2836-C2E2-FF24-7690-F041ED9A5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3A10F-98A9-A54C-8F24-1AA36DAD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A70A-C977-47D7-891B-3D8561297D62}" type="datetime1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7E51C-2D84-4D50-F3B2-9A2D8332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43856-9BE2-9557-7571-1D9C54CB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685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6074-BB34-0A4B-03E7-4B1D649F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C5CDF-AA83-0FB3-33DE-C5C230E4D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E23E-1159-CE3A-3635-D9C9EC48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0A266-9C39-422E-8597-3155F51B603C}" type="datetime1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9236C-935A-8437-5335-ECF11F76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5B2D9-3C5A-ECEB-3550-93DE7B2B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0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9FB3-A2E6-0463-6C2A-834451CD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9CF1F-F557-FA74-F013-053BCED52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379D3-27FD-F70E-2807-EC8F3AD68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AB7C-EB98-AE78-5FE3-29423C24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59A7-FAEF-4C25-AB55-347E5F9888C8}" type="datetime1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A8992-4982-5E09-B67B-63A06726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DBE27-94D4-1305-CCB2-4339E934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443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E738-FC86-ACBF-180A-B4B919CB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5C69A-5849-347D-9D31-9706500DE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525AA-731C-84FC-B0C8-FEB04F57C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10223C-7A24-E3DB-2B7D-5585E1120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DFD280-BA9A-47E5-6CFC-F12A39F0D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8DBBC-2AFA-47CF-CABD-D29F1811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049D1-B166-4950-9481-77D90AD66EFA}" type="datetime1">
              <a:rPr lang="en-AU" smtClean="0"/>
              <a:t>27/11/2023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F7F1AD-140B-7865-AD78-44323B5D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CC5015-ED69-FA36-2D8B-024D5372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092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05E60-98C5-672D-5D9E-E6D1FDA70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67074-835C-C944-720D-E6019DA8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4E2A-06C5-421F-A107-56F41C0CA87F}" type="datetime1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A187E-6AA8-AABB-15E4-04C8C744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3E5E8-B3CB-EED8-53AC-E9A7E478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759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782BE-195A-99BA-0323-DDDF7D01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FD20-1617-4AA9-BD96-8AFF5AAA3C9A}" type="datetime1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8798F-095F-9285-9B8F-E9179D376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88FD3-B7B9-FBF4-E8C9-9579AEFB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66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BCAB-2C3D-AFC4-D4C9-F9111D2A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97D19-51DC-D0F0-FCAD-3D6FD107D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67DDB-17DD-B0FE-50BE-CA94ABDE3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A6A6C-F4A5-2E51-5CEC-AE0273075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5E96-AE1A-46A5-A34E-E9784E4E11F8}" type="datetime1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FEA83-FF46-5925-FCA3-6BE973771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69806-6119-6977-6143-A74ADE7D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159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C354-48C4-A877-7987-5D56EADB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481A-BD47-BC95-15C6-23FFEA186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42C3F-3E50-34F6-C241-2C43930E9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BE20C-E435-8B0C-DAA1-0FC2AEDB1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E1D-6617-4498-AF93-0BEE9FA404D2}" type="datetime1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A6CC8-2D3E-ADD8-B920-96EBE40D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06FF2-3FF9-8AFF-2B08-76542D86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F54-A490-4500-87B3-CEB9A42F8C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04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E979A-1CCC-9C6D-F588-69CFED50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65AA-8B79-672C-B79A-077077302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0F488-8FEB-A06C-C8B7-F097716A0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FBDFD-52B7-420D-9558-FFF8F0F5E91A}" type="datetime1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AFFB-6CF0-8558-A6CD-4DE53F64D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6AB15-7BE8-86A5-FFBF-5E086EAC2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92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ECADF54-A490-4500-87B3-CEB9A42F8C4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639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55C401-BAB0-E54A-DFFE-956CBB04A63F}"/>
              </a:ext>
            </a:extLst>
          </p:cNvPr>
          <p:cNvSpPr/>
          <p:nvPr/>
        </p:nvSpPr>
        <p:spPr>
          <a:xfrm>
            <a:off x="0" y="672860"/>
            <a:ext cx="10386204" cy="338155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7CEF6-FA48-7D69-6D7C-3041C5BEC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14" y="806315"/>
            <a:ext cx="9759350" cy="2329992"/>
          </a:xfrm>
        </p:spPr>
        <p:txBody>
          <a:bodyPr>
            <a:normAutofit/>
          </a:bodyPr>
          <a:lstStyle/>
          <a:p>
            <a:pPr algn="l"/>
            <a:r>
              <a:rPr lang="en-AU" sz="8000" dirty="0">
                <a:solidFill>
                  <a:schemeClr val="accent1">
                    <a:lumMod val="75000"/>
                  </a:schemeClr>
                </a:solidFill>
              </a:rPr>
              <a:t>REFRAMING THE REGIONS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3FDFD-88B8-13AA-1C20-73649D53C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314" y="6236896"/>
            <a:ext cx="9144000" cy="400619"/>
          </a:xfrm>
        </p:spPr>
        <p:txBody>
          <a:bodyPr>
            <a:normAutofit lnSpcReduction="10000"/>
          </a:bodyPr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Sophia Dow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8AD23-702D-ACC0-1AAF-EFE5FE149EC5}"/>
              </a:ext>
            </a:extLst>
          </p:cNvPr>
          <p:cNvSpPr txBox="1"/>
          <p:nvPr/>
        </p:nvSpPr>
        <p:spPr>
          <a:xfrm>
            <a:off x="385314" y="3121529"/>
            <a:ext cx="54258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300" dirty="0"/>
              <a:t>a framework for local master planning in regional communities</a:t>
            </a:r>
          </a:p>
        </p:txBody>
      </p:sp>
    </p:spTree>
    <p:extLst>
      <p:ext uri="{BB962C8B-B14F-4D97-AF65-F5344CB8AC3E}">
        <p14:creationId xmlns:p14="http://schemas.microsoft.com/office/powerpoint/2010/main" val="1052263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2D9A20-9B30-8ED1-7484-512A20DF18B0}"/>
              </a:ext>
            </a:extLst>
          </p:cNvPr>
          <p:cNvSpPr txBox="1"/>
          <p:nvPr/>
        </p:nvSpPr>
        <p:spPr>
          <a:xfrm>
            <a:off x="8214402" y="5064442"/>
            <a:ext cx="3718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Spatial distribution of Queensland planners in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2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3BA8F1-591D-661A-591F-27C64C0EAEBA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CHALLENGES FOR THE REGIONS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1EA51-3AA6-7406-C9D0-90AD24A1867D}"/>
              </a:ext>
            </a:extLst>
          </p:cNvPr>
          <p:cNvSpPr/>
          <p:nvPr/>
        </p:nvSpPr>
        <p:spPr>
          <a:xfrm>
            <a:off x="360000" y="1274618"/>
            <a:ext cx="7671192" cy="5081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Increasingly transitory workforces &amp; temporary populations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Housing pressures including supply, diversity and affordability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Housing developed, owned &amp; exclusively used by private companies, and not necessarily housing permanent residents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Balancing large private companies’ interests &amp; local communities’ needs, and rising environmental values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Large transport and infrastructure projects catering to private companies’ interests over communities’ needs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Volatile primary economies – suffer the greatest in a bust, but reap the least in a boom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Increasing withdrawals of essential services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2382AA-98CE-A6E8-39DD-2E3B6DCC4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02" y="380643"/>
            <a:ext cx="3718066" cy="467951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E95499-7B11-19EF-451B-03D49577D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b="4114"/>
          <a:stretch/>
        </p:blipFill>
        <p:spPr bwMode="auto">
          <a:xfrm>
            <a:off x="0" y="5115464"/>
            <a:ext cx="2323382" cy="174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bout Mount Isa - Mount Isa Tourism">
            <a:extLst>
              <a:ext uri="{FF2B5EF4-FFF2-40B4-BE49-F238E27FC236}">
                <a16:creationId xmlns:a16="http://schemas.microsoft.com/office/drawing/2014/main" id="{D071373B-3A26-B299-EED7-CE3AC11EB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/>
        </p:blipFill>
        <p:spPr bwMode="auto">
          <a:xfrm>
            <a:off x="2317912" y="5115463"/>
            <a:ext cx="2743199" cy="17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eeping FIFO workers connected to home | Yurika">
            <a:extLst>
              <a:ext uri="{FF2B5EF4-FFF2-40B4-BE49-F238E27FC236}">
                <a16:creationId xmlns:a16="http://schemas.microsoft.com/office/drawing/2014/main" id="{0C2450FB-6DDE-1080-230F-74E38D8FD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3"/>
          <a:stretch/>
        </p:blipFill>
        <p:spPr bwMode="auto">
          <a:xfrm>
            <a:off x="5061111" y="5115463"/>
            <a:ext cx="3037881" cy="17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DE6B98-3481-1DBB-EEFC-0A93AE266E2D}"/>
              </a:ext>
            </a:extLst>
          </p:cNvPr>
          <p:cNvSpPr txBox="1"/>
          <p:nvPr/>
        </p:nvSpPr>
        <p:spPr>
          <a:xfrm>
            <a:off x="8185899" y="6024113"/>
            <a:ext cx="33763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(ABS 2021; </a:t>
            </a:r>
            <a:r>
              <a:rPr lang="en-AU" sz="900" dirty="0" err="1"/>
              <a:t>Kinner</a:t>
            </a:r>
            <a:r>
              <a:rPr lang="en-AU" sz="900" dirty="0"/>
              <a:t> &amp; </a:t>
            </a:r>
            <a:r>
              <a:rPr lang="en-AU" sz="900" dirty="0" err="1"/>
              <a:t>Odgen</a:t>
            </a:r>
            <a:r>
              <a:rPr lang="en-AU" sz="900" dirty="0"/>
              <a:t> 2014; </a:t>
            </a:r>
            <a:r>
              <a:rPr lang="en-AU" sz="900" dirty="0" err="1"/>
              <a:t>Chesire</a:t>
            </a:r>
            <a:r>
              <a:rPr lang="en-AU" sz="900" dirty="0"/>
              <a:t> et al. 2014; Jacques &amp; Street 2022; </a:t>
            </a:r>
            <a:r>
              <a:rPr lang="en-AU" sz="900" dirty="0" err="1"/>
              <a:t>Mayere</a:t>
            </a:r>
            <a:r>
              <a:rPr lang="en-AU" sz="900" dirty="0"/>
              <a:t> &amp; </a:t>
            </a:r>
            <a:r>
              <a:rPr lang="en-AU" sz="900" dirty="0" err="1"/>
              <a:t>Donehue</a:t>
            </a:r>
            <a:r>
              <a:rPr lang="en-AU" sz="900" dirty="0"/>
              <a:t> 2014; Waterson &amp; André 2022; Waterson &amp; </a:t>
            </a:r>
            <a:r>
              <a:rPr lang="en-AU" sz="900" dirty="0" err="1"/>
              <a:t>Katsaras</a:t>
            </a:r>
            <a:r>
              <a:rPr lang="en-AU" sz="900" dirty="0"/>
              <a:t> 2023; Commonwealth of Australia 2018; C Change Sustainable Solutions 2012; </a:t>
            </a:r>
            <a:r>
              <a:rPr lang="en-AU" sz="900" dirty="0" err="1"/>
              <a:t>Babacan</a:t>
            </a:r>
            <a:r>
              <a:rPr lang="en-AU" sz="900" dirty="0"/>
              <a:t> &amp; Dale 2019)</a:t>
            </a:r>
          </a:p>
        </p:txBody>
      </p:sp>
    </p:spTree>
    <p:extLst>
      <p:ext uri="{BB962C8B-B14F-4D97-AF65-F5344CB8AC3E}">
        <p14:creationId xmlns:p14="http://schemas.microsoft.com/office/powerpoint/2010/main" val="371466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3</a:t>
            </a:fld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1EA51-3AA6-7406-C9D0-90AD24A1867D}"/>
              </a:ext>
            </a:extLst>
          </p:cNvPr>
          <p:cNvSpPr/>
          <p:nvPr/>
        </p:nvSpPr>
        <p:spPr>
          <a:xfrm>
            <a:off x="359999" y="1274618"/>
            <a:ext cx="11473199" cy="7267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AU" sz="2000" dirty="0">
                <a:solidFill>
                  <a:schemeClr val="tx1"/>
                </a:solidFill>
              </a:rPr>
              <a:t>An adaptable local master plan framework/structure that prioritises collaboration between planners and community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24B164-5095-23BE-DE21-2EFD396F3082}"/>
              </a:ext>
            </a:extLst>
          </p:cNvPr>
          <p:cNvSpPr/>
          <p:nvPr/>
        </p:nvSpPr>
        <p:spPr>
          <a:xfrm>
            <a:off x="359999" y="2196987"/>
            <a:ext cx="11473199" cy="11328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AU" sz="2000" dirty="0">
                <a:solidFill>
                  <a:schemeClr val="tx1"/>
                </a:solidFill>
              </a:rPr>
              <a:t>Building upon existing initiatives, e.g., Local Housing Action Plans</a:t>
            </a:r>
          </a:p>
          <a:p>
            <a:pPr>
              <a:spcAft>
                <a:spcPts val="600"/>
              </a:spcAft>
            </a:pPr>
            <a:r>
              <a:rPr lang="en-AU" sz="2000" i="1" dirty="0">
                <a:solidFill>
                  <a:schemeClr val="tx1"/>
                </a:solidFill>
              </a:rPr>
              <a:t>“Consider master planning of identified options to ensure resilient development meets community expectation of how its town acknowledges its heritage”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9170AB-B599-149B-B943-E4C15F2A2A50}"/>
              </a:ext>
            </a:extLst>
          </p:cNvPr>
          <p:cNvSpPr/>
          <p:nvPr/>
        </p:nvSpPr>
        <p:spPr>
          <a:xfrm>
            <a:off x="359999" y="3525455"/>
            <a:ext cx="11473199" cy="24008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AU" sz="2000" dirty="0">
                <a:solidFill>
                  <a:schemeClr val="tx1"/>
                </a:solidFill>
              </a:rPr>
              <a:t>Guided by best practice approaches: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Roxbury Strategic Master Plan (2000 – present)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Montgomery County Community Master Plans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Locality, UK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Cody Rouge &amp; Warrendale Youth-Centric </a:t>
            </a:r>
            <a:r>
              <a:rPr lang="en-AU" sz="2000" dirty="0" err="1">
                <a:solidFill>
                  <a:schemeClr val="tx1"/>
                </a:solidFill>
              </a:rPr>
              <a:t>Neighborhood</a:t>
            </a:r>
            <a:r>
              <a:rPr lang="en-AU" sz="2000" dirty="0">
                <a:solidFill>
                  <a:schemeClr val="tx1"/>
                </a:solidFill>
              </a:rPr>
              <a:t> Framework (2019 – present)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Our Legacy, Our Community: A Renewed Vision for North Tulsa (2021 – present)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2F9EC9-0306-14E9-A3CB-E055D30A288F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PROPOSED SOLUTION: LOCAL MASTER PLANNING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10D96-86C7-D66D-B0D2-F451F6F20512}"/>
              </a:ext>
            </a:extLst>
          </p:cNvPr>
          <p:cNvSpPr txBox="1"/>
          <p:nvPr/>
        </p:nvSpPr>
        <p:spPr>
          <a:xfrm>
            <a:off x="8215600" y="6284995"/>
            <a:ext cx="3617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(DSDILGP 2022; Boston Redevelopment Authority 2004; Montgomery Planning 2023; </a:t>
            </a:r>
            <a:r>
              <a:rPr lang="en-AU" sz="900" dirty="0" err="1"/>
              <a:t>Chetwyn</a:t>
            </a:r>
            <a:r>
              <a:rPr lang="en-AU" sz="900" dirty="0"/>
              <a:t> 2018; City of Tulsa 2022; Planning &amp; Development Department 2022)</a:t>
            </a:r>
          </a:p>
        </p:txBody>
      </p:sp>
    </p:spTree>
    <p:extLst>
      <p:ext uri="{BB962C8B-B14F-4D97-AF65-F5344CB8AC3E}">
        <p14:creationId xmlns:p14="http://schemas.microsoft.com/office/powerpoint/2010/main" val="416334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4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3BA8F1-591D-661A-591F-27C64C0EAEBA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SUGGESTED LOCAL MASTER PLAN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F478F-E250-2672-5C0A-CC859641A2DC}"/>
              </a:ext>
            </a:extLst>
          </p:cNvPr>
          <p:cNvSpPr/>
          <p:nvPr/>
        </p:nvSpPr>
        <p:spPr>
          <a:xfrm>
            <a:off x="897147" y="1246559"/>
            <a:ext cx="3364299" cy="4399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Principles and Values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1AEFD-00F9-76B2-9E14-20EFAA67D7D7}"/>
              </a:ext>
            </a:extLst>
          </p:cNvPr>
          <p:cNvSpPr/>
          <p:nvPr/>
        </p:nvSpPr>
        <p:spPr>
          <a:xfrm>
            <a:off x="897147" y="1828761"/>
            <a:ext cx="3364299" cy="439947"/>
          </a:xfrm>
          <a:prstGeom prst="rect">
            <a:avLst/>
          </a:prstGeom>
          <a:solidFill>
            <a:srgbClr val="FCAAEE"/>
          </a:solidFill>
          <a:ln>
            <a:solidFill>
              <a:srgbClr val="FCAA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Context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8433F-2E17-27D9-C02F-9A597D0775A1}"/>
              </a:ext>
            </a:extLst>
          </p:cNvPr>
          <p:cNvSpPr/>
          <p:nvPr/>
        </p:nvSpPr>
        <p:spPr>
          <a:xfrm>
            <a:off x="897145" y="2410963"/>
            <a:ext cx="3364301" cy="439947"/>
          </a:xfrm>
          <a:prstGeom prst="rect">
            <a:avLst/>
          </a:prstGeom>
          <a:solidFill>
            <a:srgbClr val="4789F3"/>
          </a:solidFill>
          <a:ln>
            <a:solidFill>
              <a:srgbClr val="4789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Themes: Goals and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A14C6-2EA6-E905-A7B2-8E17D95FA986}"/>
              </a:ext>
            </a:extLst>
          </p:cNvPr>
          <p:cNvSpPr/>
          <p:nvPr/>
        </p:nvSpPr>
        <p:spPr>
          <a:xfrm>
            <a:off x="1440610" y="2964248"/>
            <a:ext cx="2820837" cy="28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F7DFDD-E0CA-13D5-CC05-D98F3BA3BD62}"/>
              </a:ext>
            </a:extLst>
          </p:cNvPr>
          <p:cNvSpPr/>
          <p:nvPr/>
        </p:nvSpPr>
        <p:spPr>
          <a:xfrm>
            <a:off x="1785668" y="3320678"/>
            <a:ext cx="2475779" cy="286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Goals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EDF0A5-45A1-9463-F431-D9C665B2A1BA}"/>
              </a:ext>
            </a:extLst>
          </p:cNvPr>
          <p:cNvSpPr/>
          <p:nvPr/>
        </p:nvSpPr>
        <p:spPr>
          <a:xfrm>
            <a:off x="1785668" y="3677108"/>
            <a:ext cx="2475779" cy="286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Strategies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061513-EA1D-4F5E-BFC2-9C438EC81241}"/>
              </a:ext>
            </a:extLst>
          </p:cNvPr>
          <p:cNvSpPr/>
          <p:nvPr/>
        </p:nvSpPr>
        <p:spPr>
          <a:xfrm>
            <a:off x="1440610" y="4033538"/>
            <a:ext cx="2820837" cy="28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2…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2D2DF3-E4AF-A9D0-F659-63DEF2773F4A}"/>
              </a:ext>
            </a:extLst>
          </p:cNvPr>
          <p:cNvSpPr/>
          <p:nvPr/>
        </p:nvSpPr>
        <p:spPr>
          <a:xfrm>
            <a:off x="888517" y="4459983"/>
            <a:ext cx="3372930" cy="4399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Points of Growth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B3D40B-0C64-8E4F-E761-614CB09472FC}"/>
              </a:ext>
            </a:extLst>
          </p:cNvPr>
          <p:cNvSpPr/>
          <p:nvPr/>
        </p:nvSpPr>
        <p:spPr>
          <a:xfrm>
            <a:off x="888516" y="5042184"/>
            <a:ext cx="3372931" cy="4399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Implementation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7B95F6-401A-07BD-4845-43C67925E805}"/>
              </a:ext>
            </a:extLst>
          </p:cNvPr>
          <p:cNvSpPr/>
          <p:nvPr/>
        </p:nvSpPr>
        <p:spPr>
          <a:xfrm>
            <a:off x="888517" y="5624385"/>
            <a:ext cx="3372932" cy="439947"/>
          </a:xfrm>
          <a:prstGeom prst="rect">
            <a:avLst/>
          </a:prstGeom>
          <a:solidFill>
            <a:srgbClr val="D3AAE4"/>
          </a:solidFill>
          <a:ln>
            <a:solidFill>
              <a:srgbClr val="D3AA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/>
              <a:t>Governance and Responsibilities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2AEF1-58F8-C7ED-0001-389FF7F26CC0}"/>
              </a:ext>
            </a:extLst>
          </p:cNvPr>
          <p:cNvSpPr/>
          <p:nvPr/>
        </p:nvSpPr>
        <p:spPr>
          <a:xfrm>
            <a:off x="888514" y="6204359"/>
            <a:ext cx="3372932" cy="4399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Engagement Summary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F0F9D6-9E24-A141-38A7-4F2F144F488E}"/>
              </a:ext>
            </a:extLst>
          </p:cNvPr>
          <p:cNvSpPr/>
          <p:nvPr/>
        </p:nvSpPr>
        <p:spPr>
          <a:xfrm>
            <a:off x="360000" y="1246559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5819B8-D373-D00B-71A4-981C3A0418E0}"/>
              </a:ext>
            </a:extLst>
          </p:cNvPr>
          <p:cNvSpPr/>
          <p:nvPr/>
        </p:nvSpPr>
        <p:spPr>
          <a:xfrm>
            <a:off x="360000" y="1828761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rgbClr val="FCAAEE"/>
                </a:solidFill>
                <a:latin typeface="+mj-lt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1F16CC-704E-F4D3-D7D0-7C42B0DDF6E4}"/>
              </a:ext>
            </a:extLst>
          </p:cNvPr>
          <p:cNvSpPr/>
          <p:nvPr/>
        </p:nvSpPr>
        <p:spPr>
          <a:xfrm>
            <a:off x="360000" y="2410963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rgbClr val="4789F3"/>
                </a:solidFill>
                <a:latin typeface="+mj-lt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673F63-47F0-EA3B-E808-7369F8B8F0A9}"/>
              </a:ext>
            </a:extLst>
          </p:cNvPr>
          <p:cNvSpPr/>
          <p:nvPr/>
        </p:nvSpPr>
        <p:spPr>
          <a:xfrm>
            <a:off x="360000" y="4457590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9F1B89-78DB-196C-853E-9FF6CD19B9AD}"/>
              </a:ext>
            </a:extLst>
          </p:cNvPr>
          <p:cNvSpPr/>
          <p:nvPr/>
        </p:nvSpPr>
        <p:spPr>
          <a:xfrm>
            <a:off x="360000" y="5042184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9C580C-FFE3-FF4C-023B-9B518B27080F}"/>
              </a:ext>
            </a:extLst>
          </p:cNvPr>
          <p:cNvSpPr/>
          <p:nvPr/>
        </p:nvSpPr>
        <p:spPr>
          <a:xfrm>
            <a:off x="360000" y="5628393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rgbClr val="D3AAE4"/>
                </a:solidFill>
                <a:latin typeface="+mj-lt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9A978F-60F5-8E7C-B34F-B813000BBD77}"/>
              </a:ext>
            </a:extLst>
          </p:cNvPr>
          <p:cNvSpPr/>
          <p:nvPr/>
        </p:nvSpPr>
        <p:spPr>
          <a:xfrm>
            <a:off x="358800" y="6216872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id="{0380B488-9DBB-44B4-3109-8D01D0A489B4}"/>
              </a:ext>
            </a:extLst>
          </p:cNvPr>
          <p:cNvSpPr/>
          <p:nvPr/>
        </p:nvSpPr>
        <p:spPr>
          <a:xfrm rot="5400000">
            <a:off x="990568" y="2869636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61D44A25-E2C2-331E-F958-E470D37D096D}"/>
              </a:ext>
            </a:extLst>
          </p:cNvPr>
          <p:cNvSpPr/>
          <p:nvPr/>
        </p:nvSpPr>
        <p:spPr>
          <a:xfrm rot="5400000">
            <a:off x="990567" y="3936697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706AAE-07CD-3436-CD61-ADE6F70301C0}"/>
              </a:ext>
            </a:extLst>
          </p:cNvPr>
          <p:cNvSpPr/>
          <p:nvPr/>
        </p:nvSpPr>
        <p:spPr>
          <a:xfrm>
            <a:off x="4426721" y="1274618"/>
            <a:ext cx="7406477" cy="5081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Each component of the framework makes key recommendations for the creation of the master plan, and how it can serve a productive role as a planning tool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The framework steps out the key components to deliver a successful initiative from the outset to its implementation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Intended to work in tandem with planning schemes through the implementation of local plan codes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Supplemented by strong communication and collaboration networks between councils and communities, and transparency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Strongly targets the social components of sustainability as a solution led by community engagement and participation from its commencement to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68399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411643BB-0A30-E99C-ADB1-A514B8F62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2" b="1807"/>
          <a:stretch/>
        </p:blipFill>
        <p:spPr bwMode="auto">
          <a:xfrm>
            <a:off x="9692640" y="5468967"/>
            <a:ext cx="2499360" cy="13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C3E26A6A-DEB7-42A8-6013-85E751D65D8E}"/>
              </a:ext>
            </a:extLst>
          </p:cNvPr>
          <p:cNvCxnSpPr>
            <a:cxnSpLocks/>
            <a:stCxn id="8" idx="3"/>
            <a:endCxn id="28" idx="1"/>
          </p:cNvCxnSpPr>
          <p:nvPr/>
        </p:nvCxnSpPr>
        <p:spPr>
          <a:xfrm>
            <a:off x="4261446" y="2048735"/>
            <a:ext cx="412871" cy="2342275"/>
          </a:xfrm>
          <a:prstGeom prst="bentConnector3">
            <a:avLst>
              <a:gd name="adj1" fmla="val 50000"/>
            </a:avLst>
          </a:prstGeom>
          <a:ln w="38100">
            <a:solidFill>
              <a:srgbClr val="FCA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AFE9DB-5A70-CC71-4B25-BD326392BEC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261446" y="1466533"/>
            <a:ext cx="414069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5</a:t>
            </a:fld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F478F-E250-2672-5C0A-CC859641A2DC}"/>
              </a:ext>
            </a:extLst>
          </p:cNvPr>
          <p:cNvSpPr/>
          <p:nvPr/>
        </p:nvSpPr>
        <p:spPr>
          <a:xfrm>
            <a:off x="897147" y="1246559"/>
            <a:ext cx="3364299" cy="4399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Principles and Values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1AEFD-00F9-76B2-9E14-20EFAA67D7D7}"/>
              </a:ext>
            </a:extLst>
          </p:cNvPr>
          <p:cNvSpPr/>
          <p:nvPr/>
        </p:nvSpPr>
        <p:spPr>
          <a:xfrm>
            <a:off x="897147" y="1828761"/>
            <a:ext cx="3364299" cy="439947"/>
          </a:xfrm>
          <a:prstGeom prst="rect">
            <a:avLst/>
          </a:prstGeom>
          <a:solidFill>
            <a:srgbClr val="FCAAEE"/>
          </a:solidFill>
          <a:ln>
            <a:solidFill>
              <a:srgbClr val="FCAA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Context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8433F-2E17-27D9-C02F-9A597D0775A1}"/>
              </a:ext>
            </a:extLst>
          </p:cNvPr>
          <p:cNvSpPr/>
          <p:nvPr/>
        </p:nvSpPr>
        <p:spPr>
          <a:xfrm>
            <a:off x="897145" y="2410963"/>
            <a:ext cx="3364301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Themes: Goals and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A14C6-2EA6-E905-A7B2-8E17D95FA986}"/>
              </a:ext>
            </a:extLst>
          </p:cNvPr>
          <p:cNvSpPr/>
          <p:nvPr/>
        </p:nvSpPr>
        <p:spPr>
          <a:xfrm>
            <a:off x="1440610" y="2964248"/>
            <a:ext cx="2820837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F7DFDD-E0CA-13D5-CC05-D98F3BA3BD62}"/>
              </a:ext>
            </a:extLst>
          </p:cNvPr>
          <p:cNvSpPr/>
          <p:nvPr/>
        </p:nvSpPr>
        <p:spPr>
          <a:xfrm>
            <a:off x="1785668" y="3320678"/>
            <a:ext cx="2475779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Goals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EDF0A5-45A1-9463-F431-D9C665B2A1BA}"/>
              </a:ext>
            </a:extLst>
          </p:cNvPr>
          <p:cNvSpPr/>
          <p:nvPr/>
        </p:nvSpPr>
        <p:spPr>
          <a:xfrm>
            <a:off x="1785668" y="3677108"/>
            <a:ext cx="2475779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Strategies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061513-EA1D-4F5E-BFC2-9C438EC81241}"/>
              </a:ext>
            </a:extLst>
          </p:cNvPr>
          <p:cNvSpPr/>
          <p:nvPr/>
        </p:nvSpPr>
        <p:spPr>
          <a:xfrm>
            <a:off x="1440610" y="4033538"/>
            <a:ext cx="2820837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2…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2D2DF3-E4AF-A9D0-F659-63DEF2773F4A}"/>
              </a:ext>
            </a:extLst>
          </p:cNvPr>
          <p:cNvSpPr/>
          <p:nvPr/>
        </p:nvSpPr>
        <p:spPr>
          <a:xfrm>
            <a:off x="888517" y="4459983"/>
            <a:ext cx="3372930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Points of Growth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B3D40B-0C64-8E4F-E761-614CB09472FC}"/>
              </a:ext>
            </a:extLst>
          </p:cNvPr>
          <p:cNvSpPr/>
          <p:nvPr/>
        </p:nvSpPr>
        <p:spPr>
          <a:xfrm>
            <a:off x="888516" y="5042184"/>
            <a:ext cx="3372931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Implementation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7B95F6-401A-07BD-4845-43C67925E805}"/>
              </a:ext>
            </a:extLst>
          </p:cNvPr>
          <p:cNvSpPr/>
          <p:nvPr/>
        </p:nvSpPr>
        <p:spPr>
          <a:xfrm>
            <a:off x="888517" y="5624385"/>
            <a:ext cx="3372932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/>
              <a:t>Governance and Responsibilities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2AEF1-58F8-C7ED-0001-389FF7F26CC0}"/>
              </a:ext>
            </a:extLst>
          </p:cNvPr>
          <p:cNvSpPr/>
          <p:nvPr/>
        </p:nvSpPr>
        <p:spPr>
          <a:xfrm>
            <a:off x="888514" y="6204359"/>
            <a:ext cx="3372932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Engagement Summary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F0F9D6-9E24-A141-38A7-4F2F144F488E}"/>
              </a:ext>
            </a:extLst>
          </p:cNvPr>
          <p:cNvSpPr/>
          <p:nvPr/>
        </p:nvSpPr>
        <p:spPr>
          <a:xfrm>
            <a:off x="360000" y="1246559"/>
            <a:ext cx="433630" cy="4399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5819B8-D373-D00B-71A4-981C3A0418E0}"/>
              </a:ext>
            </a:extLst>
          </p:cNvPr>
          <p:cNvSpPr/>
          <p:nvPr/>
        </p:nvSpPr>
        <p:spPr>
          <a:xfrm>
            <a:off x="360000" y="1828761"/>
            <a:ext cx="433630" cy="439947"/>
          </a:xfrm>
          <a:prstGeom prst="ellipse">
            <a:avLst/>
          </a:prstGeom>
          <a:solidFill>
            <a:srgbClr val="FCA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1F16CC-704E-F4D3-D7D0-7C42B0DDF6E4}"/>
              </a:ext>
            </a:extLst>
          </p:cNvPr>
          <p:cNvSpPr/>
          <p:nvPr/>
        </p:nvSpPr>
        <p:spPr>
          <a:xfrm>
            <a:off x="360000" y="2410963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673F63-47F0-EA3B-E808-7369F8B8F0A9}"/>
              </a:ext>
            </a:extLst>
          </p:cNvPr>
          <p:cNvSpPr/>
          <p:nvPr/>
        </p:nvSpPr>
        <p:spPr>
          <a:xfrm>
            <a:off x="360000" y="4457590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9F1B89-78DB-196C-853E-9FF6CD19B9AD}"/>
              </a:ext>
            </a:extLst>
          </p:cNvPr>
          <p:cNvSpPr/>
          <p:nvPr/>
        </p:nvSpPr>
        <p:spPr>
          <a:xfrm>
            <a:off x="360000" y="5042184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9C580C-FFE3-FF4C-023B-9B518B27080F}"/>
              </a:ext>
            </a:extLst>
          </p:cNvPr>
          <p:cNvSpPr/>
          <p:nvPr/>
        </p:nvSpPr>
        <p:spPr>
          <a:xfrm>
            <a:off x="360000" y="5628393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9A978F-60F5-8E7C-B34F-B813000BBD77}"/>
              </a:ext>
            </a:extLst>
          </p:cNvPr>
          <p:cNvSpPr/>
          <p:nvPr/>
        </p:nvSpPr>
        <p:spPr>
          <a:xfrm>
            <a:off x="358800" y="6216872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id="{0380B488-9DBB-44B4-3109-8D01D0A489B4}"/>
              </a:ext>
            </a:extLst>
          </p:cNvPr>
          <p:cNvSpPr/>
          <p:nvPr/>
        </p:nvSpPr>
        <p:spPr>
          <a:xfrm rot="5400000">
            <a:off x="990568" y="2869636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61D44A25-E2C2-331E-F958-E470D37D096D}"/>
              </a:ext>
            </a:extLst>
          </p:cNvPr>
          <p:cNvSpPr/>
          <p:nvPr/>
        </p:nvSpPr>
        <p:spPr>
          <a:xfrm rot="5400000">
            <a:off x="990567" y="3936697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AD5CB-6D3F-4FF1-70AC-D54C4ED951AE}"/>
              </a:ext>
            </a:extLst>
          </p:cNvPr>
          <p:cNvSpPr/>
          <p:nvPr/>
        </p:nvSpPr>
        <p:spPr>
          <a:xfrm>
            <a:off x="4675515" y="1274618"/>
            <a:ext cx="7157683" cy="1976048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Guided by stakeholder feedback &amp; community engagement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Serve to guide the themes for goals and strategies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The primary drivers for the local master plan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Consideration of contextual applicability, priorities and expectations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BEA3F5-7054-9320-F721-85B45648CD38}"/>
              </a:ext>
            </a:extLst>
          </p:cNvPr>
          <p:cNvSpPr/>
          <p:nvPr/>
        </p:nvSpPr>
        <p:spPr>
          <a:xfrm>
            <a:off x="4674317" y="3429000"/>
            <a:ext cx="7157683" cy="1924020"/>
          </a:xfrm>
          <a:prstGeom prst="rect">
            <a:avLst/>
          </a:prstGeom>
          <a:noFill/>
          <a:ln w="28575">
            <a:solidFill>
              <a:srgbClr val="FCAAE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Historical, social, economic, environmental, and cultural context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Use of various sources including archival material, community input, word-of-mouth history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Highlight the key aspects that underpin local identity, employment, and growth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FA3305-D646-8804-CDDD-4785C0E32821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SUGGESTED LOCAL MASTER PLAN STRUCTURE</a:t>
            </a:r>
          </a:p>
        </p:txBody>
      </p:sp>
      <p:pic>
        <p:nvPicPr>
          <p:cNvPr id="33" name="Picture 6" descr="Mount Isa Mines">
            <a:extLst>
              <a:ext uri="{FF2B5EF4-FFF2-40B4-BE49-F238E27FC236}">
                <a16:creationId xmlns:a16="http://schemas.microsoft.com/office/drawing/2014/main" id="{352E7708-567C-9C7B-4CC6-06A4035B6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1"/>
          <a:stretch/>
        </p:blipFill>
        <p:spPr bwMode="auto">
          <a:xfrm>
            <a:off x="4467881" y="5469227"/>
            <a:ext cx="2579900" cy="13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2CFBF68-12D0-AC86-1E1B-221DAD259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6"/>
          <a:stretch/>
        </p:blipFill>
        <p:spPr bwMode="auto">
          <a:xfrm>
            <a:off x="7047781" y="5469227"/>
            <a:ext cx="2644859" cy="13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3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6</a:t>
            </a:fld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F478F-E250-2672-5C0A-CC859641A2DC}"/>
              </a:ext>
            </a:extLst>
          </p:cNvPr>
          <p:cNvSpPr/>
          <p:nvPr/>
        </p:nvSpPr>
        <p:spPr>
          <a:xfrm>
            <a:off x="897147" y="1246559"/>
            <a:ext cx="3364299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Principles and Values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1AEFD-00F9-76B2-9E14-20EFAA67D7D7}"/>
              </a:ext>
            </a:extLst>
          </p:cNvPr>
          <p:cNvSpPr/>
          <p:nvPr/>
        </p:nvSpPr>
        <p:spPr>
          <a:xfrm>
            <a:off x="897147" y="1828761"/>
            <a:ext cx="3364299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Context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8433F-2E17-27D9-C02F-9A597D0775A1}"/>
              </a:ext>
            </a:extLst>
          </p:cNvPr>
          <p:cNvSpPr/>
          <p:nvPr/>
        </p:nvSpPr>
        <p:spPr>
          <a:xfrm>
            <a:off x="897145" y="2410963"/>
            <a:ext cx="3364301" cy="439947"/>
          </a:xfrm>
          <a:prstGeom prst="rect">
            <a:avLst/>
          </a:prstGeom>
          <a:solidFill>
            <a:srgbClr val="4789F3"/>
          </a:solidFill>
          <a:ln>
            <a:solidFill>
              <a:srgbClr val="4789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Themes: Goals and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A14C6-2EA6-E905-A7B2-8E17D95FA986}"/>
              </a:ext>
            </a:extLst>
          </p:cNvPr>
          <p:cNvSpPr/>
          <p:nvPr/>
        </p:nvSpPr>
        <p:spPr>
          <a:xfrm>
            <a:off x="1440610" y="2964248"/>
            <a:ext cx="2820837" cy="28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F7DFDD-E0CA-13D5-CC05-D98F3BA3BD62}"/>
              </a:ext>
            </a:extLst>
          </p:cNvPr>
          <p:cNvSpPr/>
          <p:nvPr/>
        </p:nvSpPr>
        <p:spPr>
          <a:xfrm>
            <a:off x="1785668" y="3320678"/>
            <a:ext cx="2475779" cy="286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Goals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EDF0A5-45A1-9463-F431-D9C665B2A1BA}"/>
              </a:ext>
            </a:extLst>
          </p:cNvPr>
          <p:cNvSpPr/>
          <p:nvPr/>
        </p:nvSpPr>
        <p:spPr>
          <a:xfrm>
            <a:off x="1785668" y="3677108"/>
            <a:ext cx="2475779" cy="286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Strategies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061513-EA1D-4F5E-BFC2-9C438EC81241}"/>
              </a:ext>
            </a:extLst>
          </p:cNvPr>
          <p:cNvSpPr/>
          <p:nvPr/>
        </p:nvSpPr>
        <p:spPr>
          <a:xfrm>
            <a:off x="1440610" y="4033538"/>
            <a:ext cx="2820837" cy="28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2…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B3D40B-0C64-8E4F-E761-614CB09472FC}"/>
              </a:ext>
            </a:extLst>
          </p:cNvPr>
          <p:cNvSpPr/>
          <p:nvPr/>
        </p:nvSpPr>
        <p:spPr>
          <a:xfrm>
            <a:off x="888516" y="5042184"/>
            <a:ext cx="3372931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Implementation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7B95F6-401A-07BD-4845-43C67925E805}"/>
              </a:ext>
            </a:extLst>
          </p:cNvPr>
          <p:cNvSpPr/>
          <p:nvPr/>
        </p:nvSpPr>
        <p:spPr>
          <a:xfrm>
            <a:off x="888517" y="5624385"/>
            <a:ext cx="3372932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/>
              <a:t>Governance and Responsibilities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2AEF1-58F8-C7ED-0001-389FF7F26CC0}"/>
              </a:ext>
            </a:extLst>
          </p:cNvPr>
          <p:cNvSpPr/>
          <p:nvPr/>
        </p:nvSpPr>
        <p:spPr>
          <a:xfrm>
            <a:off x="888514" y="6204359"/>
            <a:ext cx="3372932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Engagement Summary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F0F9D6-9E24-A141-38A7-4F2F144F488E}"/>
              </a:ext>
            </a:extLst>
          </p:cNvPr>
          <p:cNvSpPr/>
          <p:nvPr/>
        </p:nvSpPr>
        <p:spPr>
          <a:xfrm>
            <a:off x="360000" y="1246559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5819B8-D373-D00B-71A4-981C3A0418E0}"/>
              </a:ext>
            </a:extLst>
          </p:cNvPr>
          <p:cNvSpPr/>
          <p:nvPr/>
        </p:nvSpPr>
        <p:spPr>
          <a:xfrm>
            <a:off x="360000" y="1828761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1F16CC-704E-F4D3-D7D0-7C42B0DDF6E4}"/>
              </a:ext>
            </a:extLst>
          </p:cNvPr>
          <p:cNvSpPr/>
          <p:nvPr/>
        </p:nvSpPr>
        <p:spPr>
          <a:xfrm>
            <a:off x="360000" y="2410963"/>
            <a:ext cx="433630" cy="439947"/>
          </a:xfrm>
          <a:prstGeom prst="ellipse">
            <a:avLst/>
          </a:prstGeom>
          <a:solidFill>
            <a:srgbClr val="4789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9F1B89-78DB-196C-853E-9FF6CD19B9AD}"/>
              </a:ext>
            </a:extLst>
          </p:cNvPr>
          <p:cNvSpPr/>
          <p:nvPr/>
        </p:nvSpPr>
        <p:spPr>
          <a:xfrm>
            <a:off x="360000" y="5042184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9C580C-FFE3-FF4C-023B-9B518B27080F}"/>
              </a:ext>
            </a:extLst>
          </p:cNvPr>
          <p:cNvSpPr/>
          <p:nvPr/>
        </p:nvSpPr>
        <p:spPr>
          <a:xfrm>
            <a:off x="360000" y="5628393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9A978F-60F5-8E7C-B34F-B813000BBD77}"/>
              </a:ext>
            </a:extLst>
          </p:cNvPr>
          <p:cNvSpPr/>
          <p:nvPr/>
        </p:nvSpPr>
        <p:spPr>
          <a:xfrm>
            <a:off x="358800" y="6216872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id="{0380B488-9DBB-44B4-3109-8D01D0A489B4}"/>
              </a:ext>
            </a:extLst>
          </p:cNvPr>
          <p:cNvSpPr/>
          <p:nvPr/>
        </p:nvSpPr>
        <p:spPr>
          <a:xfrm rot="5400000">
            <a:off x="990568" y="2869636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61D44A25-E2C2-331E-F958-E470D37D096D}"/>
              </a:ext>
            </a:extLst>
          </p:cNvPr>
          <p:cNvSpPr/>
          <p:nvPr/>
        </p:nvSpPr>
        <p:spPr>
          <a:xfrm rot="5400000">
            <a:off x="990567" y="3936697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9DFA65-7EDE-3BC8-4880-AF5549F6003C}"/>
              </a:ext>
            </a:extLst>
          </p:cNvPr>
          <p:cNvSpPr/>
          <p:nvPr/>
        </p:nvSpPr>
        <p:spPr>
          <a:xfrm>
            <a:off x="4675515" y="1274618"/>
            <a:ext cx="7157683" cy="2758917"/>
          </a:xfrm>
          <a:prstGeom prst="rect">
            <a:avLst/>
          </a:prstGeom>
          <a:noFill/>
          <a:ln w="28575">
            <a:solidFill>
              <a:srgbClr val="4789F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Minimum one theme per component of sustainability: social, economic, environmental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Specific to local contexts, and justified by key trends &amp; insights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Guided by </a:t>
            </a:r>
            <a:r>
              <a:rPr lang="en-AU" sz="1700" i="1" dirty="0">
                <a:solidFill>
                  <a:schemeClr val="tx1"/>
                </a:solidFill>
              </a:rPr>
              <a:t>Principles and Values</a:t>
            </a:r>
            <a:r>
              <a:rPr lang="en-AU" sz="1700" dirty="0">
                <a:solidFill>
                  <a:schemeClr val="tx1"/>
                </a:solidFill>
              </a:rPr>
              <a:t> and community sentiment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Set out goals for short-term, medium-term and long-term achievement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Strategies describe the necessary processes to achieve the goals, and overall theme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1AD675-5F38-E62D-0D33-C5F9754CDCF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261446" y="2630937"/>
            <a:ext cx="414069" cy="0"/>
          </a:xfrm>
          <a:prstGeom prst="line">
            <a:avLst/>
          </a:prstGeom>
          <a:ln w="38100">
            <a:solidFill>
              <a:srgbClr val="4789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D09459B-FE9A-C67F-505E-2659FE91F56A}"/>
              </a:ext>
            </a:extLst>
          </p:cNvPr>
          <p:cNvSpPr/>
          <p:nvPr/>
        </p:nvSpPr>
        <p:spPr>
          <a:xfrm>
            <a:off x="4675515" y="4182916"/>
            <a:ext cx="7157683" cy="2173433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Key areas identified for growth: spatially and conceptually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Will align with many of the goals, though to a more specific extent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Establishes priorities for growth and change within communities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tx1"/>
                </a:solidFill>
              </a:rPr>
              <a:t>Identifying these points and areas of growth serves to guide further policies, precinct planning, investment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17A84F-B44F-2460-A5BA-2B550CB282AE}"/>
              </a:ext>
            </a:extLst>
          </p:cNvPr>
          <p:cNvSpPr/>
          <p:nvPr/>
        </p:nvSpPr>
        <p:spPr>
          <a:xfrm>
            <a:off x="888517" y="4459983"/>
            <a:ext cx="3372930" cy="4399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Points of Growth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5E2622-C105-B10B-A0C6-4ADC62A9964A}"/>
              </a:ext>
            </a:extLst>
          </p:cNvPr>
          <p:cNvSpPr/>
          <p:nvPr/>
        </p:nvSpPr>
        <p:spPr>
          <a:xfrm>
            <a:off x="358800" y="4459982"/>
            <a:ext cx="433630" cy="4399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6CB769-5860-F289-E843-9A4FA84B3FDB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261447" y="4679957"/>
            <a:ext cx="414068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5660AF4-21E8-4D93-985C-5AAF7BB02483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SUGGESTED LOCAL MASTER PLAN STRUCTURE</a:t>
            </a:r>
          </a:p>
        </p:txBody>
      </p:sp>
    </p:spTree>
    <p:extLst>
      <p:ext uri="{BB962C8B-B14F-4D97-AF65-F5344CB8AC3E}">
        <p14:creationId xmlns:p14="http://schemas.microsoft.com/office/powerpoint/2010/main" val="1059595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7</a:t>
            </a:fld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F478F-E250-2672-5C0A-CC859641A2DC}"/>
              </a:ext>
            </a:extLst>
          </p:cNvPr>
          <p:cNvSpPr/>
          <p:nvPr/>
        </p:nvSpPr>
        <p:spPr>
          <a:xfrm>
            <a:off x="897147" y="1246559"/>
            <a:ext cx="3364299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Principles and Values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1AEFD-00F9-76B2-9E14-20EFAA67D7D7}"/>
              </a:ext>
            </a:extLst>
          </p:cNvPr>
          <p:cNvSpPr/>
          <p:nvPr/>
        </p:nvSpPr>
        <p:spPr>
          <a:xfrm>
            <a:off x="897147" y="1828761"/>
            <a:ext cx="3364299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Context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8433F-2E17-27D9-C02F-9A597D0775A1}"/>
              </a:ext>
            </a:extLst>
          </p:cNvPr>
          <p:cNvSpPr/>
          <p:nvPr/>
        </p:nvSpPr>
        <p:spPr>
          <a:xfrm>
            <a:off x="897145" y="2410963"/>
            <a:ext cx="3364301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Themes: Goals and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A14C6-2EA6-E905-A7B2-8E17D95FA986}"/>
              </a:ext>
            </a:extLst>
          </p:cNvPr>
          <p:cNvSpPr/>
          <p:nvPr/>
        </p:nvSpPr>
        <p:spPr>
          <a:xfrm>
            <a:off x="1440610" y="2964248"/>
            <a:ext cx="2820837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F7DFDD-E0CA-13D5-CC05-D98F3BA3BD62}"/>
              </a:ext>
            </a:extLst>
          </p:cNvPr>
          <p:cNvSpPr/>
          <p:nvPr/>
        </p:nvSpPr>
        <p:spPr>
          <a:xfrm>
            <a:off x="1785668" y="3320678"/>
            <a:ext cx="2475779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Goals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EDF0A5-45A1-9463-F431-D9C665B2A1BA}"/>
              </a:ext>
            </a:extLst>
          </p:cNvPr>
          <p:cNvSpPr/>
          <p:nvPr/>
        </p:nvSpPr>
        <p:spPr>
          <a:xfrm>
            <a:off x="1785668" y="3677108"/>
            <a:ext cx="2475779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Strategies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061513-EA1D-4F5E-BFC2-9C438EC81241}"/>
              </a:ext>
            </a:extLst>
          </p:cNvPr>
          <p:cNvSpPr/>
          <p:nvPr/>
        </p:nvSpPr>
        <p:spPr>
          <a:xfrm>
            <a:off x="1440610" y="4033538"/>
            <a:ext cx="2820837" cy="286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Theme 2…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2D2DF3-E4AF-A9D0-F659-63DEF2773F4A}"/>
              </a:ext>
            </a:extLst>
          </p:cNvPr>
          <p:cNvSpPr/>
          <p:nvPr/>
        </p:nvSpPr>
        <p:spPr>
          <a:xfrm>
            <a:off x="888517" y="4459983"/>
            <a:ext cx="3372930" cy="439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Points of Growth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B3D40B-0C64-8E4F-E761-614CB09472FC}"/>
              </a:ext>
            </a:extLst>
          </p:cNvPr>
          <p:cNvSpPr/>
          <p:nvPr/>
        </p:nvSpPr>
        <p:spPr>
          <a:xfrm>
            <a:off x="888516" y="5042184"/>
            <a:ext cx="3372931" cy="4399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Implementation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7B95F6-401A-07BD-4845-43C67925E805}"/>
              </a:ext>
            </a:extLst>
          </p:cNvPr>
          <p:cNvSpPr/>
          <p:nvPr/>
        </p:nvSpPr>
        <p:spPr>
          <a:xfrm>
            <a:off x="888517" y="5624385"/>
            <a:ext cx="3372932" cy="439947"/>
          </a:xfrm>
          <a:prstGeom prst="rect">
            <a:avLst/>
          </a:prstGeom>
          <a:solidFill>
            <a:srgbClr val="D3AAE4"/>
          </a:solidFill>
          <a:ln>
            <a:solidFill>
              <a:srgbClr val="D3AA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/>
              <a:t>Governance and Responsibilities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F0F9D6-9E24-A141-38A7-4F2F144F488E}"/>
              </a:ext>
            </a:extLst>
          </p:cNvPr>
          <p:cNvSpPr/>
          <p:nvPr/>
        </p:nvSpPr>
        <p:spPr>
          <a:xfrm>
            <a:off x="360000" y="1246559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5819B8-D373-D00B-71A4-981C3A0418E0}"/>
              </a:ext>
            </a:extLst>
          </p:cNvPr>
          <p:cNvSpPr/>
          <p:nvPr/>
        </p:nvSpPr>
        <p:spPr>
          <a:xfrm>
            <a:off x="360000" y="1828761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1F16CC-704E-F4D3-D7D0-7C42B0DDF6E4}"/>
              </a:ext>
            </a:extLst>
          </p:cNvPr>
          <p:cNvSpPr/>
          <p:nvPr/>
        </p:nvSpPr>
        <p:spPr>
          <a:xfrm>
            <a:off x="360000" y="2410963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673F63-47F0-EA3B-E808-7369F8B8F0A9}"/>
              </a:ext>
            </a:extLst>
          </p:cNvPr>
          <p:cNvSpPr/>
          <p:nvPr/>
        </p:nvSpPr>
        <p:spPr>
          <a:xfrm>
            <a:off x="360000" y="4457590"/>
            <a:ext cx="433630" cy="439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9F1B89-78DB-196C-853E-9FF6CD19B9AD}"/>
              </a:ext>
            </a:extLst>
          </p:cNvPr>
          <p:cNvSpPr/>
          <p:nvPr/>
        </p:nvSpPr>
        <p:spPr>
          <a:xfrm>
            <a:off x="360000" y="5042184"/>
            <a:ext cx="433630" cy="43994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9C580C-FFE3-FF4C-023B-9B518B27080F}"/>
              </a:ext>
            </a:extLst>
          </p:cNvPr>
          <p:cNvSpPr/>
          <p:nvPr/>
        </p:nvSpPr>
        <p:spPr>
          <a:xfrm>
            <a:off x="360000" y="5628393"/>
            <a:ext cx="433630" cy="439947"/>
          </a:xfrm>
          <a:prstGeom prst="ellipse">
            <a:avLst/>
          </a:prstGeom>
          <a:solidFill>
            <a:srgbClr val="D3AA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id="{0380B488-9DBB-44B4-3109-8D01D0A489B4}"/>
              </a:ext>
            </a:extLst>
          </p:cNvPr>
          <p:cNvSpPr/>
          <p:nvPr/>
        </p:nvSpPr>
        <p:spPr>
          <a:xfrm rot="5400000">
            <a:off x="990568" y="2869636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61D44A25-E2C2-331E-F958-E470D37D096D}"/>
              </a:ext>
            </a:extLst>
          </p:cNvPr>
          <p:cNvSpPr/>
          <p:nvPr/>
        </p:nvSpPr>
        <p:spPr>
          <a:xfrm rot="5400000">
            <a:off x="990567" y="3936697"/>
            <a:ext cx="364299" cy="397765"/>
          </a:xfrm>
          <a:prstGeom prst="bentUpArrow">
            <a:avLst>
              <a:gd name="adj1" fmla="val 28012"/>
              <a:gd name="adj2" fmla="val 35541"/>
              <a:gd name="adj3" fmla="val 43071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A3AAED-D377-C93C-B111-57FF51C6966B}"/>
              </a:ext>
            </a:extLst>
          </p:cNvPr>
          <p:cNvSpPr/>
          <p:nvPr/>
        </p:nvSpPr>
        <p:spPr>
          <a:xfrm>
            <a:off x="4675514" y="1274618"/>
            <a:ext cx="7157684" cy="1356318"/>
          </a:xfrm>
          <a:prstGeom prst="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Integration with other planning instruments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Implementation across short-term, medium-term and long-term horizons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Identifying review and renewal periods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C8BB0-F80F-3FDC-5940-6CFD055F5115}"/>
              </a:ext>
            </a:extLst>
          </p:cNvPr>
          <p:cNvSpPr/>
          <p:nvPr/>
        </p:nvSpPr>
        <p:spPr>
          <a:xfrm>
            <a:off x="4674316" y="2816389"/>
            <a:ext cx="7157684" cy="1677253"/>
          </a:xfrm>
          <a:prstGeom prst="rect">
            <a:avLst/>
          </a:prstGeom>
          <a:noFill/>
          <a:ln w="28575">
            <a:solidFill>
              <a:srgbClr val="D3AAE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Identification of key roles necessary to implement the local master plan, and authority bodies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Allocate responsibilities to roles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Provide guidance on how communities can stay informed and who facilitates community engagement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8B450822-EAA0-183F-7D63-40FABC1C8C4B}"/>
              </a:ext>
            </a:extLst>
          </p:cNvPr>
          <p:cNvCxnSpPr>
            <a:cxnSpLocks/>
            <a:stCxn id="16" idx="3"/>
            <a:endCxn id="3" idx="1"/>
          </p:cNvCxnSpPr>
          <p:nvPr/>
        </p:nvCxnSpPr>
        <p:spPr>
          <a:xfrm flipV="1">
            <a:off x="4261447" y="1952777"/>
            <a:ext cx="414067" cy="3309381"/>
          </a:xfrm>
          <a:prstGeom prst="bentConnector3">
            <a:avLst>
              <a:gd name="adj1" fmla="val 31250"/>
            </a:avLst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9367324-A088-90C6-9639-3CAE43730D8F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SUGGESTED LOCAL MASTER PLAN STRUCTURE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936D4FAF-CCE0-01ED-A5D9-5CCACF5384BF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 flipV="1">
            <a:off x="4261449" y="3655016"/>
            <a:ext cx="412867" cy="2189343"/>
          </a:xfrm>
          <a:prstGeom prst="bentConnector3">
            <a:avLst>
              <a:gd name="adj1" fmla="val 64626"/>
            </a:avLst>
          </a:prstGeom>
          <a:ln w="38100">
            <a:solidFill>
              <a:srgbClr val="D3A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6A28AAB-D681-9474-B4B5-71865568366D}"/>
              </a:ext>
            </a:extLst>
          </p:cNvPr>
          <p:cNvSpPr/>
          <p:nvPr/>
        </p:nvSpPr>
        <p:spPr>
          <a:xfrm>
            <a:off x="4675515" y="4679096"/>
            <a:ext cx="7157683" cy="1677253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Summary of all engagement undertaken and stakeholders involved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Reflection on methods, tools and effectiveness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 necessity to foster positive community relationships and transparency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B439266-6D15-F126-22CC-CEEC2135042D}"/>
              </a:ext>
            </a:extLst>
          </p:cNvPr>
          <p:cNvSpPr/>
          <p:nvPr/>
        </p:nvSpPr>
        <p:spPr>
          <a:xfrm>
            <a:off x="888514" y="6204359"/>
            <a:ext cx="3372932" cy="4399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Engagement Summary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D8BDD77-5295-B869-EA83-AAE7F0A67CCA}"/>
              </a:ext>
            </a:extLst>
          </p:cNvPr>
          <p:cNvSpPr/>
          <p:nvPr/>
        </p:nvSpPr>
        <p:spPr>
          <a:xfrm>
            <a:off x="360000" y="6204358"/>
            <a:ext cx="433630" cy="4399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D1B9DA2-412C-13A6-E284-C639305CD46E}"/>
              </a:ext>
            </a:extLst>
          </p:cNvPr>
          <p:cNvCxnSpPr>
            <a:cxnSpLocks/>
          </p:cNvCxnSpPr>
          <p:nvPr/>
        </p:nvCxnSpPr>
        <p:spPr>
          <a:xfrm>
            <a:off x="4260248" y="6293097"/>
            <a:ext cx="414068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2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8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3BA8F1-591D-661A-591F-27C64C0EAEBA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CONCLUSION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1EA51-3AA6-7406-C9D0-90AD24A1867D}"/>
              </a:ext>
            </a:extLst>
          </p:cNvPr>
          <p:cNvSpPr/>
          <p:nvPr/>
        </p:nvSpPr>
        <p:spPr>
          <a:xfrm>
            <a:off x="4433977" y="1078960"/>
            <a:ext cx="7399223" cy="527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Creating a </a:t>
            </a:r>
            <a:r>
              <a:rPr lang="en-AU" sz="2000" i="1" dirty="0">
                <a:solidFill>
                  <a:schemeClr val="tx1"/>
                </a:solidFill>
              </a:rPr>
              <a:t>“blueprint for progress”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Effective planning and governance are essential conditions to support growth and sustainability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Planning must take a central role through strategic initiatives to reframe the potential of regional communities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tx1"/>
                </a:solidFill>
              </a:rPr>
              <a:t>The proposed local master plan structure aims to enhance stakeholder collaboration and community engagement to deliver better planning outcomes for regional places, ensuring they are well-planned, prosperous, resilient and sustainable communities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A0679D-4692-0056-FAB7-C8FA38CB940D}"/>
              </a:ext>
            </a:extLst>
          </p:cNvPr>
          <p:cNvGrpSpPr/>
          <p:nvPr/>
        </p:nvGrpSpPr>
        <p:grpSpPr>
          <a:xfrm>
            <a:off x="358800" y="1693640"/>
            <a:ext cx="3790506" cy="4845271"/>
            <a:chOff x="358800" y="1246559"/>
            <a:chExt cx="3902649" cy="54102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42787C-FA28-DA78-4A5F-6948F3C7C2A7}"/>
                </a:ext>
              </a:extLst>
            </p:cNvPr>
            <p:cNvSpPr/>
            <p:nvPr/>
          </p:nvSpPr>
          <p:spPr>
            <a:xfrm>
              <a:off x="897147" y="1246559"/>
              <a:ext cx="3364299" cy="4399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/>
                <a:t>Principles and Values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9C3778-AA3C-35B6-FA86-128CDBB1FE9D}"/>
                </a:ext>
              </a:extLst>
            </p:cNvPr>
            <p:cNvSpPr/>
            <p:nvPr/>
          </p:nvSpPr>
          <p:spPr>
            <a:xfrm>
              <a:off x="897147" y="1828761"/>
              <a:ext cx="3364299" cy="439947"/>
            </a:xfrm>
            <a:prstGeom prst="rect">
              <a:avLst/>
            </a:prstGeom>
            <a:solidFill>
              <a:srgbClr val="FCAAEE"/>
            </a:solidFill>
            <a:ln>
              <a:solidFill>
                <a:srgbClr val="FCAA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/>
                <a:t>Context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430DA6-17D8-C320-29C3-AA54FC703EF4}"/>
                </a:ext>
              </a:extLst>
            </p:cNvPr>
            <p:cNvSpPr/>
            <p:nvPr/>
          </p:nvSpPr>
          <p:spPr>
            <a:xfrm>
              <a:off x="897145" y="2410963"/>
              <a:ext cx="3364301" cy="439947"/>
            </a:xfrm>
            <a:prstGeom prst="rect">
              <a:avLst/>
            </a:prstGeom>
            <a:solidFill>
              <a:srgbClr val="4789F3"/>
            </a:solidFill>
            <a:ln>
              <a:solidFill>
                <a:srgbClr val="4789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/>
                <a:t>Themes: Goals and Strategies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60E8BF-78E0-509E-D52F-78F22D6DE151}"/>
                </a:ext>
              </a:extLst>
            </p:cNvPr>
            <p:cNvSpPr/>
            <p:nvPr/>
          </p:nvSpPr>
          <p:spPr>
            <a:xfrm>
              <a:off x="1440610" y="2964248"/>
              <a:ext cx="2820837" cy="2864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200" dirty="0"/>
                <a:t>Theme 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09CB68-7617-DD4A-71CC-518E6D262FB2}"/>
                </a:ext>
              </a:extLst>
            </p:cNvPr>
            <p:cNvSpPr/>
            <p:nvPr/>
          </p:nvSpPr>
          <p:spPr>
            <a:xfrm>
              <a:off x="1785668" y="3320678"/>
              <a:ext cx="2475779" cy="2864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200" dirty="0"/>
                <a:t>Goals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71F499-43B7-71DA-669B-BFBE52C30473}"/>
                </a:ext>
              </a:extLst>
            </p:cNvPr>
            <p:cNvSpPr/>
            <p:nvPr/>
          </p:nvSpPr>
          <p:spPr>
            <a:xfrm>
              <a:off x="1785668" y="3677108"/>
              <a:ext cx="2475779" cy="2864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200" dirty="0"/>
                <a:t>Strategies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B4C7BB-2749-6523-7C7E-0B9332664DD1}"/>
                </a:ext>
              </a:extLst>
            </p:cNvPr>
            <p:cNvSpPr/>
            <p:nvPr/>
          </p:nvSpPr>
          <p:spPr>
            <a:xfrm>
              <a:off x="1440610" y="4033538"/>
              <a:ext cx="2820837" cy="2864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200" dirty="0"/>
                <a:t>Theme 2…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B155EA-9CD5-B9D7-88A7-48E26CC29933}"/>
                </a:ext>
              </a:extLst>
            </p:cNvPr>
            <p:cNvSpPr/>
            <p:nvPr/>
          </p:nvSpPr>
          <p:spPr>
            <a:xfrm>
              <a:off x="888517" y="4459983"/>
              <a:ext cx="3372930" cy="439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/>
                <a:t>Points of Growth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D6FEB3-5A8E-8F8D-7AEE-5CE2FD5855F6}"/>
                </a:ext>
              </a:extLst>
            </p:cNvPr>
            <p:cNvSpPr/>
            <p:nvPr/>
          </p:nvSpPr>
          <p:spPr>
            <a:xfrm>
              <a:off x="888516" y="5042184"/>
              <a:ext cx="3372931" cy="4399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/>
                <a:t>Implementation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CA22E8-E941-352D-A3D2-D8C08CEF73F9}"/>
                </a:ext>
              </a:extLst>
            </p:cNvPr>
            <p:cNvSpPr/>
            <p:nvPr/>
          </p:nvSpPr>
          <p:spPr>
            <a:xfrm>
              <a:off x="888517" y="5624385"/>
              <a:ext cx="3372932" cy="439947"/>
            </a:xfrm>
            <a:prstGeom prst="rect">
              <a:avLst/>
            </a:prstGeom>
            <a:solidFill>
              <a:srgbClr val="D3AAE4"/>
            </a:solidFill>
            <a:ln>
              <a:solidFill>
                <a:srgbClr val="D3AAE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/>
                <a:t>Governance and Responsibilities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B982EA-692A-46F8-4BC1-ED12B01DDE73}"/>
                </a:ext>
              </a:extLst>
            </p:cNvPr>
            <p:cNvSpPr/>
            <p:nvPr/>
          </p:nvSpPr>
          <p:spPr>
            <a:xfrm>
              <a:off x="888514" y="6204359"/>
              <a:ext cx="3372932" cy="439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/>
                <a:t>Engagement Summary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F3DCEF-0C97-B01D-87DB-9BDF9DAC1AD2}"/>
                </a:ext>
              </a:extLst>
            </p:cNvPr>
            <p:cNvSpPr/>
            <p:nvPr/>
          </p:nvSpPr>
          <p:spPr>
            <a:xfrm>
              <a:off x="360000" y="1246559"/>
              <a:ext cx="433630" cy="43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34B5E9-E574-7A7C-347E-77D48D2FD79E}"/>
                </a:ext>
              </a:extLst>
            </p:cNvPr>
            <p:cNvSpPr/>
            <p:nvPr/>
          </p:nvSpPr>
          <p:spPr>
            <a:xfrm>
              <a:off x="360000" y="1828761"/>
              <a:ext cx="433630" cy="43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rgbClr val="FCAAEE"/>
                  </a:solidFill>
                  <a:latin typeface="+mj-lt"/>
                </a:rPr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F479D1-CFF4-F538-2678-B5BA7AA9FA2D}"/>
                </a:ext>
              </a:extLst>
            </p:cNvPr>
            <p:cNvSpPr/>
            <p:nvPr/>
          </p:nvSpPr>
          <p:spPr>
            <a:xfrm>
              <a:off x="360000" y="2410963"/>
              <a:ext cx="433630" cy="43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rgbClr val="4789F3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6CF279-1D27-B91C-3406-ED9D1404360D}"/>
                </a:ext>
              </a:extLst>
            </p:cNvPr>
            <p:cNvSpPr/>
            <p:nvPr/>
          </p:nvSpPr>
          <p:spPr>
            <a:xfrm>
              <a:off x="360000" y="4457590"/>
              <a:ext cx="433630" cy="43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568CDE-6DAA-EE67-0915-15D791B34BA0}"/>
                </a:ext>
              </a:extLst>
            </p:cNvPr>
            <p:cNvSpPr/>
            <p:nvPr/>
          </p:nvSpPr>
          <p:spPr>
            <a:xfrm>
              <a:off x="360000" y="5042184"/>
              <a:ext cx="433630" cy="43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+mj-lt"/>
                </a:rPr>
                <a:t>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D5EB37-AD4C-A081-FEA7-F2D007EC9965}"/>
                </a:ext>
              </a:extLst>
            </p:cNvPr>
            <p:cNvSpPr/>
            <p:nvPr/>
          </p:nvSpPr>
          <p:spPr>
            <a:xfrm>
              <a:off x="360000" y="5628393"/>
              <a:ext cx="433630" cy="43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rgbClr val="D3AAE4"/>
                  </a:solidFill>
                  <a:latin typeface="+mj-lt"/>
                </a:rPr>
                <a:t>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B013C7-EB2D-AE1F-6D30-23BBFFE229DB}"/>
                </a:ext>
              </a:extLst>
            </p:cNvPr>
            <p:cNvSpPr/>
            <p:nvPr/>
          </p:nvSpPr>
          <p:spPr>
            <a:xfrm>
              <a:off x="358800" y="6216872"/>
              <a:ext cx="433630" cy="43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7</a:t>
              </a:r>
            </a:p>
          </p:txBody>
        </p:sp>
        <p:sp>
          <p:nvSpPr>
            <p:cNvPr id="25" name="Arrow: Bent-Up 24">
              <a:extLst>
                <a:ext uri="{FF2B5EF4-FFF2-40B4-BE49-F238E27FC236}">
                  <a16:creationId xmlns:a16="http://schemas.microsoft.com/office/drawing/2014/main" id="{E7BB7CB1-8FBE-CD89-8504-E3C61CAD3455}"/>
                </a:ext>
              </a:extLst>
            </p:cNvPr>
            <p:cNvSpPr/>
            <p:nvPr/>
          </p:nvSpPr>
          <p:spPr>
            <a:xfrm rot="5400000">
              <a:off x="990568" y="2869636"/>
              <a:ext cx="364299" cy="397765"/>
            </a:xfrm>
            <a:prstGeom prst="bentUpArrow">
              <a:avLst>
                <a:gd name="adj1" fmla="val 28012"/>
                <a:gd name="adj2" fmla="val 35541"/>
                <a:gd name="adj3" fmla="val 4307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  <p:sp>
          <p:nvSpPr>
            <p:cNvPr id="26" name="Arrow: Bent-Up 25">
              <a:extLst>
                <a:ext uri="{FF2B5EF4-FFF2-40B4-BE49-F238E27FC236}">
                  <a16:creationId xmlns:a16="http://schemas.microsoft.com/office/drawing/2014/main" id="{F901A795-213C-7A1B-4795-F4F16617B72D}"/>
                </a:ext>
              </a:extLst>
            </p:cNvPr>
            <p:cNvSpPr/>
            <p:nvPr/>
          </p:nvSpPr>
          <p:spPr>
            <a:xfrm rot="5400000">
              <a:off x="990567" y="3936697"/>
              <a:ext cx="364299" cy="397765"/>
            </a:xfrm>
            <a:prstGeom prst="bentUpArrow">
              <a:avLst>
                <a:gd name="adj1" fmla="val 28012"/>
                <a:gd name="adj2" fmla="val 35541"/>
                <a:gd name="adj3" fmla="val 4307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8FA3C7D-4B9C-E849-4862-0C320D07D208}"/>
              </a:ext>
            </a:extLst>
          </p:cNvPr>
          <p:cNvSpPr/>
          <p:nvPr/>
        </p:nvSpPr>
        <p:spPr>
          <a:xfrm>
            <a:off x="358800" y="1173212"/>
            <a:ext cx="3790503" cy="43994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Local Master Plan Structure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89715-84F8-7F57-21BF-A5342DCDF572}"/>
              </a:ext>
            </a:extLst>
          </p:cNvPr>
          <p:cNvSpPr txBox="1"/>
          <p:nvPr/>
        </p:nvSpPr>
        <p:spPr>
          <a:xfrm>
            <a:off x="10022305" y="6538911"/>
            <a:ext cx="18108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(Nicklin 1964, p. 240)</a:t>
            </a:r>
          </a:p>
        </p:txBody>
      </p:sp>
    </p:spTree>
    <p:extLst>
      <p:ext uri="{BB962C8B-B14F-4D97-AF65-F5344CB8AC3E}">
        <p14:creationId xmlns:p14="http://schemas.microsoft.com/office/powerpoint/2010/main" val="250374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BAF8A-3DEF-9FD2-28F3-C43E29A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0000" y="6356349"/>
            <a:ext cx="2743200" cy="365125"/>
          </a:xfrm>
        </p:spPr>
        <p:txBody>
          <a:bodyPr/>
          <a:lstStyle/>
          <a:p>
            <a:fld id="{7ECADF54-A490-4500-87B3-CEB9A42F8C45}" type="slidenum">
              <a:rPr lang="en-AU" smtClean="0"/>
              <a:t>9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3BA8F1-591D-661A-591F-27C64C0EAEBA}"/>
              </a:ext>
            </a:extLst>
          </p:cNvPr>
          <p:cNvSpPr/>
          <p:nvPr/>
        </p:nvSpPr>
        <p:spPr>
          <a:xfrm>
            <a:off x="360000" y="270000"/>
            <a:ext cx="11473200" cy="808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>
                <a:solidFill>
                  <a:schemeClr val="accent1"/>
                </a:solidFill>
                <a:latin typeface="+mj-lt"/>
              </a:rPr>
              <a:t>REFERENCE LIST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1EA51-3AA6-7406-C9D0-90AD24A1867D}"/>
              </a:ext>
            </a:extLst>
          </p:cNvPr>
          <p:cNvSpPr/>
          <p:nvPr/>
        </p:nvSpPr>
        <p:spPr>
          <a:xfrm>
            <a:off x="359999" y="1078959"/>
            <a:ext cx="11473199" cy="564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Australian Bureau of Statistics [ABS] 2021, </a:t>
            </a:r>
            <a:r>
              <a:rPr lang="en-GB" sz="800" i="1" dirty="0">
                <a:solidFill>
                  <a:schemeClr val="tx1"/>
                </a:solidFill>
              </a:rPr>
              <a:t>Occupation by Place of Work, Census of Population and Housing</a:t>
            </a:r>
            <a:r>
              <a:rPr lang="en-GB" sz="800" dirty="0">
                <a:solidFill>
                  <a:schemeClr val="tx1"/>
                </a:solidFill>
              </a:rPr>
              <a:t>, Australia, Dataset, viewed 20 September 2023, &lt;https://tablebuilder.abs.gov.au/webapi/jsf/dataCatalogueExplorer.xhtml&gt;.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 err="1">
                <a:solidFill>
                  <a:schemeClr val="tx1"/>
                </a:solidFill>
              </a:rPr>
              <a:t>Babacan</a:t>
            </a:r>
            <a:r>
              <a:rPr lang="en-AU" sz="800" dirty="0">
                <a:solidFill>
                  <a:schemeClr val="tx1"/>
                </a:solidFill>
              </a:rPr>
              <a:t>, H &amp; Dale, A 2019, </a:t>
            </a:r>
            <a:r>
              <a:rPr lang="en-AU" sz="800" i="1" dirty="0">
                <a:solidFill>
                  <a:schemeClr val="tx1"/>
                </a:solidFill>
              </a:rPr>
              <a:t>Emerging rural and regional policy considerations for Queensland: an overview paper</a:t>
            </a:r>
            <a:r>
              <a:rPr lang="en-AU" sz="800" dirty="0">
                <a:solidFill>
                  <a:schemeClr val="tx1"/>
                </a:solidFill>
              </a:rPr>
              <a:t>, Rural Economies Centre of Excellence, Toowoomba, viewed 28 October 2023, &lt;https://www.ruraleconomies.org.au/media/1167/recoe-22-policy-issues-overview-paper-march-2019.pdf&gt;.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Boston Redevelopment Authority 2004, </a:t>
            </a:r>
            <a:r>
              <a:rPr lang="en-GB" sz="800" i="1" dirty="0">
                <a:solidFill>
                  <a:schemeClr val="tx1"/>
                </a:solidFill>
              </a:rPr>
              <a:t>The Roxbury Strategic Master Plan</a:t>
            </a:r>
            <a:r>
              <a:rPr lang="en-GB" sz="800" dirty="0">
                <a:solidFill>
                  <a:schemeClr val="tx1"/>
                </a:solidFill>
              </a:rPr>
              <a:t>, Boston Redevelopment Authority, Boston, viewed 22 September 2023, &lt;https://www.bostonplans.org/getattachment/a5de5a42-9d9a-454f-b4c8-6aedbd53764d&gt;.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C Change Sustainable Solutions 2012, </a:t>
            </a:r>
            <a:r>
              <a:rPr lang="en-AU" sz="800" i="1" dirty="0">
                <a:solidFill>
                  <a:schemeClr val="tx1"/>
                </a:solidFill>
              </a:rPr>
              <a:t>BBCG Project Housing Impacts Study</a:t>
            </a:r>
            <a:r>
              <a:rPr lang="en-AU" sz="800" dirty="0">
                <a:solidFill>
                  <a:schemeClr val="tx1"/>
                </a:solidFill>
              </a:rPr>
              <a:t>, BHP Billiton Mitsubishi Alliance, viewed 28 October 2023, &lt;https://www.statedevelopment.qld.gov.au/__data/assets/pdf_file/0012/34131/bbcg-project-housing-impacts-plan.pdf&gt;.</a:t>
            </a:r>
            <a:endParaRPr lang="en-GB" sz="800" dirty="0">
              <a:solidFill>
                <a:schemeClr val="tx1"/>
              </a:solidFill>
            </a:endParaRP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Cheshire, L, Everingham, JA &amp; Lawrence, G 2014, ‘Governing the impacts of mining and the impacts of mining governance: Challenges for rural and regional local governments in Australia’, </a:t>
            </a:r>
            <a:r>
              <a:rPr lang="en-GB" sz="800" i="1" dirty="0">
                <a:solidFill>
                  <a:schemeClr val="tx1"/>
                </a:solidFill>
              </a:rPr>
              <a:t>Journal of Rural Studies</a:t>
            </a:r>
            <a:r>
              <a:rPr lang="en-GB" sz="800" dirty="0">
                <a:solidFill>
                  <a:schemeClr val="tx1"/>
                </a:solidFill>
              </a:rPr>
              <a:t>, vol. 36, pp. 330-9.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 err="1">
                <a:solidFill>
                  <a:schemeClr val="tx1"/>
                </a:solidFill>
              </a:rPr>
              <a:t>Chetwyn</a:t>
            </a:r>
            <a:r>
              <a:rPr lang="en-GB" sz="800" dirty="0">
                <a:solidFill>
                  <a:schemeClr val="tx1"/>
                </a:solidFill>
              </a:rPr>
              <a:t>, D 2018, </a:t>
            </a:r>
            <a:r>
              <a:rPr lang="en-GB" sz="800" i="1" dirty="0">
                <a:solidFill>
                  <a:schemeClr val="tx1"/>
                </a:solidFill>
              </a:rPr>
              <a:t>Neighbourhood Plans Roadmap</a:t>
            </a:r>
            <a:r>
              <a:rPr lang="en-GB" sz="800" dirty="0">
                <a:solidFill>
                  <a:schemeClr val="tx1"/>
                </a:solidFill>
              </a:rPr>
              <a:t>, Locality, viewed 23 September 2023, &lt;https://neighbourhoodplanning.org/wp-content/uploads/NP_Roadmap_online_full.pdf&gt;.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City of Tulsa 2022, </a:t>
            </a:r>
            <a:r>
              <a:rPr lang="en-AU" sz="800" i="1" dirty="0">
                <a:solidFill>
                  <a:schemeClr val="tx1"/>
                </a:solidFill>
              </a:rPr>
              <a:t>Our Legacy, Our Community: A Renewed Vision for North Tulsa</a:t>
            </a:r>
            <a:r>
              <a:rPr lang="en-AU" sz="800" dirty="0">
                <a:solidFill>
                  <a:schemeClr val="tx1"/>
                </a:solidFill>
              </a:rPr>
              <a:t>, master plan, City of Tulsa, Tulsa, Oklahoma, viewed 28 October 2023, &lt;https://www.ourlegacytulsa.org/&gt;.</a:t>
            </a:r>
            <a:endParaRPr lang="en-GB" sz="800" dirty="0">
              <a:solidFill>
                <a:schemeClr val="tx1"/>
              </a:solidFill>
            </a:endParaRP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Commonwealth of Australia 2018, </a:t>
            </a:r>
            <a:r>
              <a:rPr lang="en-AU" sz="800" i="1" dirty="0">
                <a:solidFill>
                  <a:schemeClr val="tx1"/>
                </a:solidFill>
              </a:rPr>
              <a:t>Regions at the Ready: Investing in Australia’s Future</a:t>
            </a:r>
            <a:r>
              <a:rPr lang="en-AU" sz="800" dirty="0">
                <a:solidFill>
                  <a:schemeClr val="tx1"/>
                </a:solidFill>
              </a:rPr>
              <a:t>, House of Representatives Select Committee on Regional Development and Decentralisation, Canberra, viewed 28 October 2023, &lt;https://www.infrastructure.gov.au/sites/default/files/migrated/regional/publications/files/RegionsattheReadyInvestinginAustraliasFuture.pdf&gt;.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Department of State Development, Infrastructure, Local Government and Planning [DSDILGP] 2022, </a:t>
            </a:r>
            <a:r>
              <a:rPr lang="en-GB" sz="800" i="1" dirty="0">
                <a:solidFill>
                  <a:schemeClr val="tx1"/>
                </a:solidFill>
              </a:rPr>
              <a:t>Local housing action plans</a:t>
            </a:r>
            <a:r>
              <a:rPr lang="en-GB" sz="800" dirty="0">
                <a:solidFill>
                  <a:schemeClr val="tx1"/>
                </a:solidFill>
              </a:rPr>
              <a:t>, Queensland Government, viewed 23 September 2023, &lt;https://www.statedevelopment.qld.gov.au/planning/local-housing-action-plans&gt;.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Jacques, O &amp; Street, J 2022, ‘Regional Queensland is under pressure: Here are three things it needs to survive’, </a:t>
            </a:r>
            <a:r>
              <a:rPr lang="en-GB" sz="800" i="1" dirty="0">
                <a:solidFill>
                  <a:schemeClr val="tx1"/>
                </a:solidFill>
              </a:rPr>
              <a:t>ABC News</a:t>
            </a:r>
            <a:r>
              <a:rPr lang="en-GB" sz="800" dirty="0">
                <a:solidFill>
                  <a:schemeClr val="tx1"/>
                </a:solidFill>
              </a:rPr>
              <a:t>, 27 March, viewed 22 September 2023, &lt;https://www.abc.net.au/news/2022-03-27/regional-queensland-infrastructure-australia-report/100939520&gt;. 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Kinnear, S &amp; Ogden, I 2014, ‘Planning the innovation agenda for sustainable development in resource regions: A central Queensland case study’, </a:t>
            </a:r>
            <a:r>
              <a:rPr lang="en-GB" sz="800" i="1" dirty="0">
                <a:solidFill>
                  <a:schemeClr val="tx1"/>
                </a:solidFill>
              </a:rPr>
              <a:t>Resources policy</a:t>
            </a:r>
            <a:r>
              <a:rPr lang="en-GB" sz="800" dirty="0">
                <a:solidFill>
                  <a:schemeClr val="tx1"/>
                </a:solidFill>
              </a:rPr>
              <a:t>, vol. 39, pp. 42-53.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Locality n.d., </a:t>
            </a:r>
            <a:r>
              <a:rPr lang="en-GB" sz="800" i="1" dirty="0">
                <a:solidFill>
                  <a:schemeClr val="tx1"/>
                </a:solidFill>
              </a:rPr>
              <a:t>New homes, green space and a sense of price – this is what neighbourhood planning can achieve</a:t>
            </a:r>
            <a:r>
              <a:rPr lang="en-GB" sz="800" dirty="0">
                <a:solidFill>
                  <a:schemeClr val="tx1"/>
                </a:solidFill>
              </a:rPr>
              <a:t>, viewed 23 September 2023, &lt;https://neighbourhoodplanning.org/case_study/uppingham/&gt;.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 err="1">
                <a:solidFill>
                  <a:schemeClr val="tx1"/>
                </a:solidFill>
              </a:rPr>
              <a:t>Mayere</a:t>
            </a:r>
            <a:r>
              <a:rPr lang="en-GB" sz="800" dirty="0">
                <a:solidFill>
                  <a:schemeClr val="tx1"/>
                </a:solidFill>
              </a:rPr>
              <a:t>, S &amp; </a:t>
            </a:r>
            <a:r>
              <a:rPr lang="en-GB" sz="800" dirty="0" err="1">
                <a:solidFill>
                  <a:schemeClr val="tx1"/>
                </a:solidFill>
              </a:rPr>
              <a:t>Donehue</a:t>
            </a:r>
            <a:r>
              <a:rPr lang="en-GB" sz="800" dirty="0">
                <a:solidFill>
                  <a:schemeClr val="tx1"/>
                </a:solidFill>
              </a:rPr>
              <a:t>, PA 2014, ‘Perceptions of land-use uncertainty in Queensland’s resource-based regions’, </a:t>
            </a:r>
            <a:r>
              <a:rPr lang="en-GB" sz="800" i="1" dirty="0">
                <a:solidFill>
                  <a:schemeClr val="tx1"/>
                </a:solidFill>
              </a:rPr>
              <a:t>Australian Planner</a:t>
            </a:r>
            <a:r>
              <a:rPr lang="en-GB" sz="800" dirty="0">
                <a:solidFill>
                  <a:schemeClr val="tx1"/>
                </a:solidFill>
              </a:rPr>
              <a:t>, vol. 51, no. 3, pp. 212-22. 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Montgomery Planning 2023, </a:t>
            </a:r>
            <a:r>
              <a:rPr lang="en-GB" sz="800" i="1" dirty="0">
                <a:solidFill>
                  <a:schemeClr val="tx1"/>
                </a:solidFill>
              </a:rPr>
              <a:t>Communities, Maryland-National Capital Park and Planning Commission</a:t>
            </a:r>
            <a:r>
              <a:rPr lang="en-GB" sz="800" dirty="0">
                <a:solidFill>
                  <a:schemeClr val="tx1"/>
                </a:solidFill>
              </a:rPr>
              <a:t>, Montgomery County, MD viewed 23 September 2023, &lt;https://montgomeryplanning.org/planning/communities/&gt;.</a:t>
            </a:r>
          </a:p>
          <a:p>
            <a:pPr marL="457200" indent="-457200">
              <a:spcAft>
                <a:spcPts val="300"/>
              </a:spcAft>
            </a:pPr>
            <a:r>
              <a:rPr lang="en-GB" sz="800" dirty="0">
                <a:solidFill>
                  <a:schemeClr val="tx1"/>
                </a:solidFill>
              </a:rPr>
              <a:t>Nicklin, F 1964, ‘Planning for the future in Queensland’, </a:t>
            </a:r>
            <a:r>
              <a:rPr lang="en-GB" sz="800" i="1" dirty="0">
                <a:solidFill>
                  <a:schemeClr val="tx1"/>
                </a:solidFill>
              </a:rPr>
              <a:t>Royal Australian Planning Institute Journal</a:t>
            </a:r>
            <a:r>
              <a:rPr lang="en-GB" sz="800" dirty="0">
                <a:solidFill>
                  <a:schemeClr val="tx1"/>
                </a:solidFill>
              </a:rPr>
              <a:t>, vol. 2, no. 8, pp. 237-40. 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Planning &amp; Development Department 2022, </a:t>
            </a:r>
            <a:r>
              <a:rPr lang="en-AU" sz="800" i="1" dirty="0">
                <a:solidFill>
                  <a:schemeClr val="tx1"/>
                </a:solidFill>
              </a:rPr>
              <a:t>Cody Rogue &amp; Warrendale Youth-Centric Neighbourhood Framework</a:t>
            </a:r>
            <a:r>
              <a:rPr lang="en-AU" sz="800" dirty="0">
                <a:solidFill>
                  <a:schemeClr val="tx1"/>
                </a:solidFill>
              </a:rPr>
              <a:t>, City of Detroit, Michigan, viewed 28 October 2023, &lt;https://codyrougeandwarrendaleplan.org/&gt;.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Waterson, L &amp; André, J 2022, ‘Regional Queensland’s ‘troubling’ healthcare situation a result of bureaucracy, leaders say’, </a:t>
            </a:r>
            <a:r>
              <a:rPr lang="en-AU" sz="800" i="1" dirty="0">
                <a:solidFill>
                  <a:schemeClr val="tx1"/>
                </a:solidFill>
              </a:rPr>
              <a:t>ABC News</a:t>
            </a:r>
            <a:r>
              <a:rPr lang="en-AU" sz="800" dirty="0">
                <a:solidFill>
                  <a:schemeClr val="tx1"/>
                </a:solidFill>
              </a:rPr>
              <a:t>, 14 April, viewed 28 October 2023, &lt;https://www.abc.net.au/news/2022-04-14/queensland-rural-health-crisis/100990140&gt;.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Waterson, L &amp; </a:t>
            </a:r>
            <a:r>
              <a:rPr lang="en-AU" sz="800" dirty="0" err="1">
                <a:solidFill>
                  <a:schemeClr val="tx1"/>
                </a:solidFill>
              </a:rPr>
              <a:t>Katsaras</a:t>
            </a:r>
            <a:r>
              <a:rPr lang="en-AU" sz="800" dirty="0">
                <a:solidFill>
                  <a:schemeClr val="tx1"/>
                </a:solidFill>
              </a:rPr>
              <a:t>, J 2023, ‘Mass exodus of regional bank branches across Australia leaves residents seeking solutions’, </a:t>
            </a:r>
            <a:r>
              <a:rPr lang="en-AU" sz="800" i="1" dirty="0">
                <a:solidFill>
                  <a:schemeClr val="tx1"/>
                </a:solidFill>
              </a:rPr>
              <a:t>ABC News</a:t>
            </a:r>
            <a:r>
              <a:rPr lang="en-AU" sz="800" dirty="0">
                <a:solidFill>
                  <a:schemeClr val="tx1"/>
                </a:solidFill>
              </a:rPr>
              <a:t>, 19 May, viewed 28 October 2023, &lt;https://www.abc.net.au/news/2023-05-19/senate-inquiry-into-regional-bank-branch-closures-solutions/102365588&gt;.</a:t>
            </a:r>
          </a:p>
          <a:p>
            <a:pPr marL="457200" indent="-457200">
              <a:spcAft>
                <a:spcPts val="300"/>
              </a:spcAft>
            </a:pPr>
            <a:endParaRPr lang="en-AU" sz="800" dirty="0">
              <a:solidFill>
                <a:schemeClr val="tx1"/>
              </a:solidFill>
            </a:endParaRP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Image credits: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https://cqroc.org.au/banana-shire/ 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https://discovermountisa.com.au/visitor-info/about-mount-isa/ 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https://www.glencore.com.au/operations-and-projects/qld-metals/operations/mount-isa-mines 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https://www.yurika.com.au/fifo-connected/ </a:t>
            </a:r>
          </a:p>
          <a:p>
            <a:pPr marL="457200" indent="-457200">
              <a:spcAft>
                <a:spcPts val="300"/>
              </a:spcAft>
            </a:pPr>
            <a:r>
              <a:rPr lang="en-AU" sz="800" dirty="0">
                <a:solidFill>
                  <a:schemeClr val="tx1"/>
                </a:solidFill>
              </a:rPr>
              <a:t>https://frrr.org.au/heartbeat/ </a:t>
            </a:r>
          </a:p>
          <a:p>
            <a:pPr marL="457200" indent="-457200">
              <a:spcAft>
                <a:spcPts val="300"/>
              </a:spcAft>
            </a:pPr>
            <a:endParaRPr lang="en-AU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1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urful GEOG20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285F4"/>
      </a:accent1>
      <a:accent2>
        <a:srgbClr val="EA4335"/>
      </a:accent2>
      <a:accent3>
        <a:srgbClr val="FBBC04"/>
      </a:accent3>
      <a:accent4>
        <a:srgbClr val="34A853"/>
      </a:accent4>
      <a:accent5>
        <a:srgbClr val="FF6D01"/>
      </a:accent5>
      <a:accent6>
        <a:srgbClr val="46BDC6"/>
      </a:accent6>
      <a:hlink>
        <a:srgbClr val="1155CC"/>
      </a:hlink>
      <a:folHlink>
        <a:srgbClr val="1155CC"/>
      </a:folHlink>
    </a:clrScheme>
    <a:fontScheme name="Montserrat">
      <a:majorFont>
        <a:latin typeface="Montserrat Black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1772</Words>
  <Application>Microsoft Office PowerPoint</Application>
  <PresentationFormat>Widescreen</PresentationFormat>
  <Paragraphs>189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Montserrat Black</vt:lpstr>
      <vt:lpstr>Arial</vt:lpstr>
      <vt:lpstr>Calibri</vt:lpstr>
      <vt:lpstr>Montserrat</vt:lpstr>
      <vt:lpstr>Office Theme</vt:lpstr>
      <vt:lpstr>REFRAMING THE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REFRAMING THE REGIONS</dc:title>
  <dc:creator>Sophia Dow</dc:creator>
  <cp:lastModifiedBy>Gabriela Dmitriev</cp:lastModifiedBy>
  <cp:revision>12</cp:revision>
  <dcterms:created xsi:type="dcterms:W3CDTF">2023-10-29T11:54:50Z</dcterms:created>
  <dcterms:modified xsi:type="dcterms:W3CDTF">2023-11-27T04:41:52Z</dcterms:modified>
</cp:coreProperties>
</file>