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6"/>
  </p:sldMasterIdLst>
  <p:notesMasterIdLst>
    <p:notesMasterId r:id="rId14"/>
  </p:notesMasterIdLst>
  <p:handoutMasterIdLst>
    <p:handoutMasterId r:id="rId15"/>
  </p:handoutMasterIdLst>
  <p:sldIdLst>
    <p:sldId id="261" r:id="rId7"/>
    <p:sldId id="273" r:id="rId8"/>
    <p:sldId id="274" r:id="rId9"/>
    <p:sldId id="276" r:id="rId10"/>
    <p:sldId id="275" r:id="rId11"/>
    <p:sldId id="277" r:id="rId12"/>
    <p:sldId id="278" r:id="rId13"/>
  </p:sldIdLst>
  <p:sldSz cx="9144000" cy="5143500" type="screen16x9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9900"/>
    <a:srgbClr val="FFDC6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99" autoAdjust="0"/>
  </p:normalViewPr>
  <p:slideViewPr>
    <p:cSldViewPr>
      <p:cViewPr>
        <p:scale>
          <a:sx n="140" d="100"/>
          <a:sy n="140" d="100"/>
        </p:scale>
        <p:origin x="-1386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00CFDD-6E69-43BD-82D7-0EF4FFF20D07}" type="datetimeFigureOut">
              <a:rPr lang="en-AU"/>
              <a:pPr>
                <a:defRPr/>
              </a:pPr>
              <a:t>22/05/2018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E889B1-C289-440B-BF58-1166F84DD0F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027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DD18F-057A-4064-B4D2-220B56D43859}" type="datetimeFigureOut">
              <a:rPr lang="en-AU" smtClean="0"/>
              <a:t>22/05/2018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EB8C9-21D3-4988-8584-1568F8503A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45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34025" y="-20638"/>
            <a:ext cx="3609975" cy="453707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4595813"/>
            <a:ext cx="11382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0"/>
          <p:cNvSpPr>
            <a:spLocks noGrp="1"/>
          </p:cNvSpPr>
          <p:nvPr>
            <p:ph type="body" sz="quarter" idx="11"/>
          </p:nvPr>
        </p:nvSpPr>
        <p:spPr bwMode="white">
          <a:xfrm>
            <a:off x="5865937" y="4155604"/>
            <a:ext cx="3170237" cy="3603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 bwMode="white">
          <a:xfrm>
            <a:off x="5865937" y="2708250"/>
            <a:ext cx="3098552" cy="471810"/>
          </a:xfrm>
          <a:prstGeom prst="rect">
            <a:avLst/>
          </a:prstGeom>
        </p:spPr>
        <p:txBody>
          <a:bodyPr lIns="0"/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 bwMode="white">
          <a:xfrm>
            <a:off x="5865265" y="1597819"/>
            <a:ext cx="3099223" cy="1080120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18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-20440"/>
            <a:ext cx="5534025" cy="4536406"/>
          </a:xfrm>
          <a:prstGeom prst="rect">
            <a:avLst/>
          </a:prstGeom>
          <a:noFill/>
        </p:spPr>
        <p:txBody>
          <a:bodyPr lIns="360000" tIns="10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sz="1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A07F90-6F4F-42A6-93CB-33CC0875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3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542"/>
            <a:ext cx="8507288" cy="3744416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white">
          <a:xfrm>
            <a:off x="2123728" y="0"/>
            <a:ext cx="7020272" cy="555526"/>
          </a:xfrm>
          <a:prstGeom prst="rect">
            <a:avLst/>
          </a:prstGeom>
        </p:spPr>
        <p:txBody>
          <a:bodyPr vert="horz" lIns="18000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B6DE-27C2-40E5-A7B6-51C862174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8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9542"/>
            <a:ext cx="4038600" cy="3816424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9542"/>
            <a:ext cx="4038600" cy="3816424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white">
          <a:xfrm>
            <a:off x="2123728" y="0"/>
            <a:ext cx="7020272" cy="555526"/>
          </a:xfrm>
          <a:prstGeom prst="rect">
            <a:avLst/>
          </a:prstGeom>
        </p:spPr>
        <p:txBody>
          <a:bodyPr vert="horz" lIns="18000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84B7-2BC0-4D0C-9E8A-480B052AA3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5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3928" y="699542"/>
            <a:ext cx="5040560" cy="3816424"/>
          </a:xfrm>
          <a:prstGeom prst="rect">
            <a:avLst/>
          </a:prstGeom>
        </p:spPr>
        <p:txBody>
          <a:bodyPr lIns="216000"/>
          <a:lstStyle>
            <a:lvl1pPr>
              <a:spcAft>
                <a:spcPts val="600"/>
              </a:spcAft>
              <a:buClr>
                <a:srgbClr val="FFC000"/>
              </a:buCl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white">
          <a:xfrm>
            <a:off x="2123728" y="0"/>
            <a:ext cx="7020272" cy="555526"/>
          </a:xfrm>
          <a:prstGeom prst="rect">
            <a:avLst/>
          </a:prstGeom>
        </p:spPr>
        <p:txBody>
          <a:bodyPr vert="horz" lIns="18000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555625"/>
            <a:ext cx="3924300" cy="4608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5F0A-14EB-4100-85BB-B64C71EB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3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mama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571750"/>
            <a:ext cx="8568952" cy="1944216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white">
          <a:xfrm>
            <a:off x="2123728" y="0"/>
            <a:ext cx="7020272" cy="555526"/>
          </a:xfrm>
          <a:prstGeom prst="rect">
            <a:avLst/>
          </a:prstGeom>
        </p:spPr>
        <p:txBody>
          <a:bodyPr vert="horz" lIns="18000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555625"/>
            <a:ext cx="9144000" cy="18721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57A1-69CA-4B51-9E30-9F0F0AD2D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2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4595813"/>
            <a:ext cx="11382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555526"/>
            <a:ext cx="4572000" cy="28083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0" y="555526"/>
            <a:ext cx="4572000" cy="28083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251520" y="3452654"/>
            <a:ext cx="4104456" cy="1063312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rgbClr val="FFC000"/>
              </a:buClr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/>
          </p:nvPr>
        </p:nvSpPr>
        <p:spPr>
          <a:xfrm>
            <a:off x="4788024" y="3452654"/>
            <a:ext cx="4104456" cy="1063312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rgbClr val="FFC000"/>
              </a:buClr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 bwMode="white">
          <a:xfrm>
            <a:off x="2123728" y="0"/>
            <a:ext cx="7020272" cy="555526"/>
          </a:xfrm>
          <a:prstGeom prst="rect">
            <a:avLst/>
          </a:prstGeom>
        </p:spPr>
        <p:txBody>
          <a:bodyPr vert="horz" lIns="18000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4595813"/>
            <a:ext cx="11382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4439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413323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4595813"/>
            <a:ext cx="11382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534400" y="14288"/>
            <a:ext cx="609600" cy="541337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36A9E0-1AD0-4455-99FE-0A29EECDE2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2" r:id="rId2"/>
    <p:sldLayoutId id="2147483993" r:id="rId3"/>
    <p:sldLayoutId id="2147483994" r:id="rId4"/>
    <p:sldLayoutId id="2147483995" r:id="rId5"/>
    <p:sldLayoutId id="2147483997" r:id="rId6"/>
    <p:sldLayoutId id="2147483998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24300" y="628080"/>
            <a:ext cx="5040313" cy="4319934"/>
          </a:xfrm>
        </p:spPr>
        <p:txBody>
          <a:bodyPr/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en-AU" b="1" dirty="0"/>
              <a:t>Wells Tipton 305, 306, 307, 309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Activity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4 deviated wells on existing well pad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Current Land Use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existing well pad Tipton 118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Agricultural use is grazing land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Neighbouring area is cropping (irrigation from centre pivot)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Disturbance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Increase in size of existing well pad by 0.2ha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Mitigation to reduce impact on PALA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Wells on existing well pad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 pad is located in corner of paddock outside of centre pivot area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Use of Deviated Wells - 4 wells on existing well pad (with vertical well) to minimise surface disturbance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Deviated subsurface locations are under cropped land with no disturbance in these paddocks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Reduced gathering required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Gathering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Wells use existing gathering and new pipes in same ROW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 subsurface well position					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</p:txBody>
      </p:sp>
      <p:sp>
        <p:nvSpPr>
          <p:cNvPr id="8195" name="Title 12"/>
          <p:cNvSpPr>
            <a:spLocks noGrp="1"/>
          </p:cNvSpPr>
          <p:nvPr>
            <p:ph type="title"/>
          </p:nvPr>
        </p:nvSpPr>
        <p:spPr>
          <a:xfrm>
            <a:off x="2124075" y="0"/>
            <a:ext cx="7019925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/>
              <a:t>Wells - Tipton 305, 306, 307, 309</a:t>
            </a:r>
            <a:endParaRPr lang="en-AU" altLang="en-US" dirty="0"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r="1546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1835696" y="2211710"/>
            <a:ext cx="224408" cy="360040"/>
          </a:xfrm>
          <a:prstGeom prst="line">
            <a:avLst/>
          </a:prstGeom>
          <a:ln w="38100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55576" y="3399842"/>
            <a:ext cx="360040" cy="324036"/>
          </a:xfrm>
          <a:prstGeom prst="line">
            <a:avLst/>
          </a:prstGeom>
          <a:ln w="38100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60104" y="3313150"/>
            <a:ext cx="351656" cy="122696"/>
          </a:xfrm>
          <a:prstGeom prst="line">
            <a:avLst/>
          </a:prstGeom>
          <a:ln w="38100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55576" y="2571750"/>
            <a:ext cx="360040" cy="230707"/>
          </a:xfrm>
          <a:prstGeom prst="line">
            <a:avLst/>
          </a:prstGeom>
          <a:ln w="38100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67944" y="4860240"/>
            <a:ext cx="504056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2980" y="823566"/>
            <a:ext cx="4851633" cy="4319934"/>
          </a:xfrm>
        </p:spPr>
        <p:txBody>
          <a:bodyPr/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en-AU" b="1" dirty="0"/>
              <a:t>Wells Tipton 251, 252, 310, 285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Activity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4 vertical wells on 4 existing pads (twin wells)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Current Land Use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existing well pads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Current surrounding agricultural use is grazing land with cropping nearby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Disturbance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Increase in size of existing well pads by 0.1ha each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Mitigation to reduce impact on PALA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Wells on existing well pads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 pads are located on edge of paddock outside of centre pivot area that can be cropped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Gathering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Wells use existing gathering and/or new pipes in same ROW	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</p:txBody>
      </p:sp>
      <p:sp>
        <p:nvSpPr>
          <p:cNvPr id="8195" name="Title 12"/>
          <p:cNvSpPr>
            <a:spLocks noGrp="1"/>
          </p:cNvSpPr>
          <p:nvPr>
            <p:ph type="title"/>
          </p:nvPr>
        </p:nvSpPr>
        <p:spPr>
          <a:xfrm>
            <a:off x="2124075" y="0"/>
            <a:ext cx="7019925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/>
              <a:t>Wells Tipton 251, 252, 310, 285</a:t>
            </a:r>
            <a:endParaRPr lang="en-AU" altLang="en-US" dirty="0"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4112980" cy="30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1403648" y="3291830"/>
            <a:ext cx="288032" cy="28803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2627784" y="2686275"/>
            <a:ext cx="288032" cy="28803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539552" y="2392325"/>
            <a:ext cx="288032" cy="28803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404772" y="3291830"/>
            <a:ext cx="288032" cy="28803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51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823566"/>
            <a:ext cx="4392613" cy="4319934"/>
          </a:xfrm>
        </p:spPr>
        <p:txBody>
          <a:bodyPr/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en-AU" b="1" dirty="0"/>
              <a:t>Wells Tipton 261, 262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Activity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2 vertical wells on 2 new well pads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Current Land Use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Current surrounding agricultural use is currently grazing (has been cropped previously)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Disturbance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 pads area will be 0.1ha each post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Mitigation to reduce impact on PALA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 pads are located on edge of paddock to minimise area that will not be cropped (0.2ha)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Gathering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Wells use existing gathering and/or new pipes in same ROW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ROW rehabilitated to allow cropping post construction	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</p:txBody>
      </p:sp>
      <p:sp>
        <p:nvSpPr>
          <p:cNvPr id="8195" name="Title 12"/>
          <p:cNvSpPr>
            <a:spLocks noGrp="1"/>
          </p:cNvSpPr>
          <p:nvPr>
            <p:ph type="title"/>
          </p:nvPr>
        </p:nvSpPr>
        <p:spPr>
          <a:xfrm>
            <a:off x="2124075" y="0"/>
            <a:ext cx="7019925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/>
              <a:t>Wells Tipton 261, 262</a:t>
            </a:r>
            <a:endParaRPr lang="en-AU" altLang="en-US" dirty="0">
              <a:latin typeface="Arial" charset="0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" y="1430981"/>
            <a:ext cx="450056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915816" y="2546384"/>
            <a:ext cx="504056" cy="457413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683568" y="2593030"/>
            <a:ext cx="504056" cy="482775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23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ln w="63500">
            <a:solidFill>
              <a:schemeClr val="tx1"/>
            </a:solidFill>
          </a:ln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735"/>
            <a:ext cx="3923928" cy="43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24300" y="628080"/>
            <a:ext cx="5040313" cy="4319934"/>
          </a:xfrm>
        </p:spPr>
        <p:txBody>
          <a:bodyPr/>
          <a:lstStyle/>
          <a:p>
            <a:pPr marL="0" indent="0" fontAlgn="auto">
              <a:buNone/>
              <a:defRPr/>
            </a:pPr>
            <a:r>
              <a:rPr lang="en-AU" b="1" dirty="0"/>
              <a:t>Wells Tipton 259, 260, 287, 299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Activity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1 vertical and 3 deviated wells on an existing well pad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Current Land Use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existing well pad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Agricultural use is grazing land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cultivation on neighbouring landholders area.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Disturbance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Increase in size of existing well pad by 0.3ha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Mitigation to reduce impact on PALA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Wells on existing well pad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 pad is located in corner of paddock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Use of Deviated Wells – 3 wells on existing well pad (with vertical well) to minimise surface disturbance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Subsurface locations are under cropped land with no disturbance in these paddocks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Reduced gathering required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Gathering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Wells use existing gathering and new pipelines in same ROW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subsurface well position					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</p:txBody>
      </p:sp>
      <p:sp>
        <p:nvSpPr>
          <p:cNvPr id="8195" name="Title 12"/>
          <p:cNvSpPr>
            <a:spLocks noGrp="1"/>
          </p:cNvSpPr>
          <p:nvPr>
            <p:ph type="title"/>
          </p:nvPr>
        </p:nvSpPr>
        <p:spPr>
          <a:xfrm>
            <a:off x="2124075" y="0"/>
            <a:ext cx="7019925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/>
              <a:t>Wells - Tipton 259, 260, 287, 299</a:t>
            </a:r>
            <a:endParaRPr lang="en-AU" altLang="en-US" dirty="0">
              <a:latin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67944" y="4876006"/>
            <a:ext cx="504056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99792" y="3399842"/>
            <a:ext cx="792088" cy="612068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55576" y="843560"/>
            <a:ext cx="504056" cy="648070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693037" y="1203598"/>
            <a:ext cx="726835" cy="792088"/>
          </a:xfrm>
          <a:prstGeom prst="line">
            <a:avLst/>
          </a:prstGeom>
          <a:ln w="63500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11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526"/>
            <a:ext cx="4644008" cy="460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823566"/>
            <a:ext cx="4392613" cy="4319934"/>
          </a:xfrm>
        </p:spPr>
        <p:txBody>
          <a:bodyPr/>
          <a:lstStyle/>
          <a:p>
            <a:pPr marL="0" indent="0" fontAlgn="auto">
              <a:buNone/>
              <a:defRPr/>
            </a:pPr>
            <a:r>
              <a:rPr lang="en-AU" b="1" dirty="0"/>
              <a:t>Wells Tipton 253, 254, 255, 256, 286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Activity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5 vertical on 5 existing well pads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Current Land Use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Current surrounding agricultural use is grazing 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Disturbance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 pads area will be 0.1ha each post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Mitigation to reduce impact on PALA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 pads are located on existing well pads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Gathering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Wells use existing gathering and/or new pipes in same ROW	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</p:txBody>
      </p:sp>
      <p:sp>
        <p:nvSpPr>
          <p:cNvPr id="8195" name="Title 12"/>
          <p:cNvSpPr>
            <a:spLocks noGrp="1"/>
          </p:cNvSpPr>
          <p:nvPr>
            <p:ph type="title"/>
          </p:nvPr>
        </p:nvSpPr>
        <p:spPr>
          <a:xfrm>
            <a:off x="2124075" y="0"/>
            <a:ext cx="7019925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/>
              <a:t>Wells Tipton 253, 254, 255, 256, 286</a:t>
            </a:r>
            <a:endParaRPr lang="en-AU" altLang="en-US" dirty="0"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5536" y="1635646"/>
            <a:ext cx="360040" cy="33876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3059832" y="2211710"/>
            <a:ext cx="360040" cy="33876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3779912" y="3918622"/>
            <a:ext cx="360040" cy="33876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2411760" y="4299942"/>
            <a:ext cx="360040" cy="33876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880356" y="3579862"/>
            <a:ext cx="360040" cy="33876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50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5526"/>
            <a:ext cx="3168352" cy="456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823566"/>
            <a:ext cx="4392613" cy="4319934"/>
          </a:xfrm>
        </p:spPr>
        <p:txBody>
          <a:bodyPr/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en-AU" b="1" dirty="0"/>
              <a:t>Wells Tipton 284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Activity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1 vertical well on a new well pad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Current Land Use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Current surrounding agricultural use is grazing land with cropping nearby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Disturbance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 pads area will be 0.1ha each post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Mitigation to reduce impact on PALA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 pads are located on edge of paddock outside of area that has been cropped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Gathering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Wells use existing gathering and/or new pipes in same ROW	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</p:txBody>
      </p:sp>
      <p:sp>
        <p:nvSpPr>
          <p:cNvPr id="8195" name="Title 12"/>
          <p:cNvSpPr>
            <a:spLocks noGrp="1"/>
          </p:cNvSpPr>
          <p:nvPr>
            <p:ph type="title"/>
          </p:nvPr>
        </p:nvSpPr>
        <p:spPr>
          <a:xfrm>
            <a:off x="2124075" y="0"/>
            <a:ext cx="7019925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/>
              <a:t>Wells Tipton 284</a:t>
            </a:r>
            <a:endParaRPr lang="en-AU" altLang="en-US" dirty="0"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11660" y="2609503"/>
            <a:ext cx="504056" cy="457413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11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525"/>
            <a:ext cx="3923928" cy="40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24300" y="628080"/>
            <a:ext cx="5040313" cy="4319934"/>
          </a:xfrm>
        </p:spPr>
        <p:txBody>
          <a:bodyPr/>
          <a:lstStyle/>
          <a:p>
            <a:pPr marL="0" indent="0" fontAlgn="auto">
              <a:buNone/>
              <a:defRPr/>
            </a:pPr>
            <a:r>
              <a:rPr lang="en-AU" b="1" dirty="0"/>
              <a:t>Wells Tipton 258, 275, 304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Activity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1 vertical and 2 deviated wells on two existing well pads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Current Land Use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existing well pad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Agricultural use is grazing land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cultivation on neighbouring landholders area.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Disturbance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Increase in size of existing well pad by 0.1 and 0.2 ha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Mitigation to reduce impact on PALA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Wells on existing well pads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Use of Deviated Wells – 1 wells on existing well pad (with vertical well) to minimise surface disturbance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Subsurface locations are under cropped land with no disturbance in these paddocks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Reduced gathering required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Gathering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Wells use existing gathering and new pipelines in same ROW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 subsurface well position					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en-AU" dirty="0"/>
          </a:p>
        </p:txBody>
      </p:sp>
      <p:sp>
        <p:nvSpPr>
          <p:cNvPr id="8195" name="Title 12"/>
          <p:cNvSpPr>
            <a:spLocks noGrp="1"/>
          </p:cNvSpPr>
          <p:nvPr>
            <p:ph type="title"/>
          </p:nvPr>
        </p:nvSpPr>
        <p:spPr>
          <a:xfrm>
            <a:off x="2124075" y="0"/>
            <a:ext cx="7019925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AU" dirty="0"/>
              <a:t>Wells - Tipton 258, 275, 304</a:t>
            </a:r>
            <a:endParaRPr lang="en-AU" altLang="en-US" dirty="0">
              <a:latin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99792" y="3363838"/>
            <a:ext cx="728464" cy="133356"/>
          </a:xfrm>
          <a:prstGeom prst="line">
            <a:avLst/>
          </a:prstGeom>
          <a:ln w="38100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709936" y="987574"/>
            <a:ext cx="504056" cy="457413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1187624" y="3497194"/>
            <a:ext cx="504056" cy="457413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82482" y="4505306"/>
            <a:ext cx="51751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612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- PowerPoin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rrow Document" ma:contentTypeID="0x010100CA152D06DD2D0043B9F76F90F01D0E31003F85A6ADF8916F43B1A930A8C467DEA6" ma:contentTypeVersion="8" ma:contentTypeDescription="" ma:contentTypeScope="" ma:versionID="a709f17de4ae696ff9f36388dea5335f">
  <xsd:schema xmlns:xsd="http://www.w3.org/2001/XMLSchema" xmlns:xs="http://www.w3.org/2001/XMLSchema" xmlns:p="http://schemas.microsoft.com/office/2006/metadata/properties" xmlns:ns2="d1621300-846b-4f9b-af2f-ca5a5edca2f1" xmlns:ns3="079b0bf8-9979-4669-8eea-898ccbf551ab" targetNamespace="http://schemas.microsoft.com/office/2006/metadata/properties" ma:root="true" ma:fieldsID="435b2559405022876f7870d69d1e7d28" ns2:_="" ns3:_="">
    <xsd:import namespace="d1621300-846b-4f9b-af2f-ca5a5edca2f1"/>
    <xsd:import namespace="079b0bf8-9979-4669-8eea-898ccbf551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Type"/>
                <xsd:element ref="ns3:Migrate" minOccurs="0"/>
                <xsd:element ref="ns3:Managed" minOccurs="0"/>
                <xsd:element ref="ns3:Doc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21300-846b-4f9b-af2f-ca5a5edca2f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Type" ma:index="11" ma:displayName="DocType" ma:list="{00526a63-78c3-4687-b1f2-5f1ac3c4c8b8}" ma:internalName="DocType" ma:showField="DocType" ma:web="d1621300-846b-4f9b-af2f-ca5a5edca2f1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b0bf8-9979-4669-8eea-898ccbf551ab" elementFormDefault="qualified">
    <xsd:import namespace="http://schemas.microsoft.com/office/2006/documentManagement/types"/>
    <xsd:import namespace="http://schemas.microsoft.com/office/infopath/2007/PartnerControls"/>
    <xsd:element name="Migrate" ma:index="12" nillable="true" ma:displayName="Migrate" ma:default="No" ma:format="Dropdown" ma:internalName="Migrate">
      <xsd:simpleType>
        <xsd:restriction base="dms:Choice">
          <xsd:enumeration value="No"/>
          <xsd:enumeration value="Yes"/>
        </xsd:restriction>
      </xsd:simpleType>
    </xsd:element>
    <xsd:element name="Managed" ma:index="13" nillable="true" ma:displayName="Managed" ma:default="No" ma:format="Dropdown" ma:internalName="Managed">
      <xsd:simpleType>
        <xsd:restriction base="dms:Choice">
          <xsd:enumeration value="No"/>
          <xsd:enumeration value="Yes"/>
        </xsd:restriction>
      </xsd:simpleType>
    </xsd:element>
    <xsd:element name="DocNo" ma:index="14" nillable="true" ma:displayName="DocNo" ma:internalName="DocN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e xmlns="079b0bf8-9979-4669-8eea-898ccbf551ab">No</Migrate>
    <DocNo xmlns="079b0bf8-9979-4669-8eea-898ccbf551ab" xsi:nil="true"/>
    <Managed xmlns="079b0bf8-9979-4669-8eea-898ccbf551ab">No</Managed>
    <_dlc_DocId xmlns="d1621300-846b-4f9b-af2f-ca5a5edca2f1">RSVR-299-390</_dlc_DocId>
    <_dlc_DocIdUrl xmlns="d1621300-846b-4f9b-af2f-ca5a5edca2f1">
      <Url>http://reservoir.arrowenergy.com.au/Departments/Communications/_layouts/DocIdRedir.aspx?ID=RSVR-299-390</Url>
      <Description>RSVR-299-390</Description>
    </_dlc_DocIdUrl>
    <DocType xmlns="d1621300-846b-4f9b-af2f-ca5a5edca2f1">127</DocType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B3E4A-26BB-4732-ACD0-7894F149EEE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C92083E-95B0-487C-8D49-07CA59AAA9F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86BC1FD-100B-4863-8D63-C5898234A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621300-846b-4f9b-af2f-ca5a5edca2f1"/>
    <ds:schemaRef ds:uri="079b0bf8-9979-4669-8eea-898ccbf55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78D774-5444-4366-81E5-361E8678B139}">
  <ds:schemaRefs>
    <ds:schemaRef ds:uri="http://purl.org/dc/elements/1.1/"/>
    <ds:schemaRef ds:uri="http://schemas.microsoft.com/office/infopath/2007/PartnerControls"/>
    <ds:schemaRef ds:uri="079b0bf8-9979-4669-8eea-898ccbf551ab"/>
    <ds:schemaRef ds:uri="http://schemas.microsoft.com/office/2006/metadata/properties"/>
    <ds:schemaRef ds:uri="http://purl.org/dc/terms/"/>
    <ds:schemaRef ds:uri="http://schemas.microsoft.com/office/2006/documentManagement/types"/>
    <ds:schemaRef ds:uri="d1621300-846b-4f9b-af2f-ca5a5edca2f1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9F1D9793-7E22-45B9-AE23-5D41BEB900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- PowerPoint</Template>
  <TotalTime>0</TotalTime>
  <Words>717</Words>
  <Application>Microsoft Office PowerPoint</Application>
  <PresentationFormat>On-screen Show (16:9)</PresentationFormat>
  <Paragraphs>132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Template - PowerPoint</vt:lpstr>
      <vt:lpstr>Wells - Tipton 305, 306, 307, 309</vt:lpstr>
      <vt:lpstr>Wells Tipton 251, 252, 310, 285</vt:lpstr>
      <vt:lpstr>Wells Tipton 261, 262</vt:lpstr>
      <vt:lpstr>Wells - Tipton 259, 260, 287, 299</vt:lpstr>
      <vt:lpstr>Wells Tipton 253, 254, 255, 256, 286</vt:lpstr>
      <vt:lpstr>Wells Tipton 284</vt:lpstr>
      <vt:lpstr>Wells - Tipton 258, 275, 304</vt:lpstr>
    </vt:vector>
  </TitlesOfParts>
  <Company>Arrow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with content right</dc:title>
  <dc:creator>cwicks</dc:creator>
  <cp:lastModifiedBy>Darren Brewer</cp:lastModifiedBy>
  <cp:revision>23</cp:revision>
  <cp:lastPrinted>2014-08-06T06:36:20Z</cp:lastPrinted>
  <dcterms:created xsi:type="dcterms:W3CDTF">2018-05-10T03:44:30Z</dcterms:created>
  <dcterms:modified xsi:type="dcterms:W3CDTF">2018-05-22T06:25:13Z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0x010100CA152D06DD2D0043B9F76F90F01D0E31003F85A6ADF8916F43B1A930A8C467DEA6</vt:lpwstr>
  </property>
  <property fmtid="{D5CDD505-2E9C-101B-9397-08002B2CF9AE}" pid="3" name="_dlc_DocIdItemGuid">
    <vt:lpwstr>f6e3bb86-a1e5-4c54-8205-96cb928c2578</vt:lpwstr>
  </property>
  <property fmtid="{D5CDD505-2E9C-101B-9397-08002B2CF9AE}" pid="4" name="Order">
    <vt:r8>20300</vt:r8>
  </property>
  <property fmtid="{D5CDD505-2E9C-101B-9397-08002B2CF9AE}" pid="5" name="DocType">
    <vt:lpwstr>127</vt:lpwstr>
  </property>
  <property fmtid="{D5CDD505-2E9C-101B-9397-08002B2CF9AE}" pid="6" name="_dlc_DocId">
    <vt:lpwstr>RSVR-299-376</vt:lpwstr>
  </property>
  <property fmtid="{D5CDD505-2E9C-101B-9397-08002B2CF9AE}" pid="7" name="_dlc_DocIdUrl">
    <vt:lpwstr>http://reservoir.arrowenergy.com.au/Departments/Communications/_layouts/DocIdRedir.aspx?ID=RSVR-299-376, RSVR-299-376</vt:lpwstr>
  </property>
  <property fmtid="{D5CDD505-2E9C-101B-9397-08002B2CF9AE}" pid="8" name="Migrate">
    <vt:lpwstr>No</vt:lpwstr>
  </property>
  <property fmtid="{D5CDD505-2E9C-101B-9397-08002B2CF9AE}" pid="9" name="Managed">
    <vt:lpwstr>No</vt:lpwstr>
  </property>
  <property fmtid="{D5CDD505-2E9C-101B-9397-08002B2CF9AE}" pid="10" name="DocNo">
    <vt:lpwstr/>
  </property>
</Properties>
</file>