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Poppins" panose="00000500000000000000" pitchFamily="2" charset="0"/>
      <p:regular r:id="rId17"/>
    </p:embeddedFont>
    <p:embeddedFont>
      <p:font typeface="Poppins Bold" panose="020B0604020202020204" charset="0"/>
      <p:regular r:id="rId18"/>
    </p:embeddedFont>
    <p:embeddedFont>
      <p:font typeface="Poppins Bold Italics" panose="020B0604020202020204" charset="0"/>
      <p:regular r:id="rId19"/>
    </p:embeddedFont>
    <p:embeddedFont>
      <p:font typeface="Poppins Italics" panose="020B0604020202020204" charset="0"/>
      <p:regular r:id="rId20"/>
    </p:embeddedFont>
    <p:embeddedFont>
      <p:font typeface="Poppins Medium" panose="00000600000000000000" pitchFamily="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1474" y="2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Pawson, H et al.(2023).</a:t>
            </a:r>
          </a:p>
          <a:p>
            <a:r>
              <a:rPr lang="en-US"/>
              <a:t>A blueprint to tackle Queensland’s housing crisis. Queensland Council of Social Service. </a:t>
            </a:r>
          </a:p>
          <a:p>
            <a:endParaRPr lang="en-US"/>
          </a:p>
          <a:p>
            <a:r>
              <a:rPr lang="en-US"/>
              <a:t>150,000 households were facing housing insecurity</a:t>
            </a:r>
          </a:p>
          <a:p>
            <a:endParaRPr lang="en-US"/>
          </a:p>
          <a:p>
            <a:r>
              <a:rPr lang="en-US"/>
              <a:t>27,000 households on the social housing waiting lists</a:t>
            </a:r>
          </a:p>
          <a:p>
            <a:endParaRPr lang="en-US"/>
          </a:p>
          <a:p>
            <a:r>
              <a:rPr lang="en-US"/>
              <a:t>Homelessness risen by 22% in QLD compared to 8% nationally 2018-2022</a:t>
            </a:r>
          </a:p>
          <a:p>
            <a:endParaRPr lang="en-US"/>
          </a:p>
          <a:p>
            <a:r>
              <a:rPr lang="en-US"/>
              <a:t>Double the amount of affordable housing stock is needed over the next decade to keep up with demand</a:t>
            </a:r>
          </a:p>
          <a:p>
            <a:endParaRPr lang="en-US"/>
          </a:p>
          <a:p>
            <a:r>
              <a:rPr lang="en-US"/>
              <a:t>Greater QLD affordable housing % dropped 36% and 17% and Brisbane 19% to 10%</a:t>
            </a:r>
          </a:p>
          <a:p>
            <a:endParaRPr lang="en-US"/>
          </a:p>
          <a:p>
            <a:r>
              <a:rPr lang="en-US"/>
              <a:t>PROBS DONT NEED TO SAY ALL THAT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Solutions to the housing crisis focus on the past - outdated zoning regulations, historical urban sprawl.</a:t>
            </a:r>
          </a:p>
          <a:p>
            <a:endParaRPr lang="en-US"/>
          </a:p>
          <a:p>
            <a:r>
              <a:rPr lang="en-US"/>
              <a:t>This is a solution that looks to the future of human development and mobility, rather than the past.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 for this slide but in the future</a:t>
            </a:r>
          </a:p>
          <a:p>
            <a:endParaRPr lang="en-US"/>
          </a:p>
          <a:p>
            <a:r>
              <a:rPr lang="en-US"/>
              <a:t>Solutions to the housing crisis focus on the past - outdated zoning regulations, historical urban sprawl.</a:t>
            </a:r>
          </a:p>
          <a:p>
            <a:endParaRPr lang="en-US"/>
          </a:p>
          <a:p>
            <a:r>
              <a:rPr lang="en-US"/>
              <a:t>This is a solution that looks to the future of human development and mobility, rather than the past.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is not an entirely new concept, but it is underexplored. Current literature focuses primarily on high-density office buildings.  However, I argue that the scope should be wider, and there are benefits in low/medium density renewal. NOTE THAT WE'RE JUST SAYING COMMERCIAL</a:t>
            </a:r>
          </a:p>
          <a:p>
            <a:endParaRPr lang="en-US"/>
          </a:p>
          <a:p>
            <a:r>
              <a:rPr lang="en-US"/>
              <a:t>Affordable is what we need due to housing crisis.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Here's an example of a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Two main benefits</a:t>
            </a:r>
          </a:p>
          <a:p>
            <a:endParaRPr lang="en-US"/>
          </a:p>
          <a:p>
            <a:r>
              <a:rPr lang="en-US"/>
              <a:t>Unlike greenfield development, this is near pre-existing necessities</a:t>
            </a:r>
          </a:p>
          <a:p>
            <a:endParaRPr lang="en-US"/>
          </a:p>
          <a:p>
            <a:r>
              <a:rPr lang="en-US"/>
              <a:t>This is similar to brownfield. But also utilities there already (note may need reworking). The other difference lies in the second benefit - sustainability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will have to rebut this - show how example chose certain ones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However, these challenges can be overcome, as shown by this research in study in Melbourne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Source: Hassel (2023). Radical Reuse - From Office to Home.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Source: Maccoll (2023). Tafe wears as negotiation continues. Noosa Today</a:t>
            </a:r>
          </a:p>
          <a:p>
            <a:endParaRPr lang="en-US"/>
          </a:p>
          <a:p>
            <a:r>
              <a:rPr lang="en-US"/>
              <a:t>As said prior, there is a focus on buildings such as this. However, here's a local example of low-density that could also be reused. (this has annoyed me my whole life and is one of the inspirations for this topic). I used to live about 3 minutes away. </a:t>
            </a:r>
          </a:p>
          <a:p>
            <a:endParaRPr lang="en-US"/>
          </a:p>
          <a:p>
            <a:r>
              <a:rPr lang="en-US"/>
              <a:t>There's endless reasons as to why it's been closed for 10 years, and is a difficult site to work with due to multiple overlapping factors (bushfire, koala habitat, negotiation between Council and State).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However, there has been residential precincts built in similarly zoning nearby, so I will use it as an example of adaptive reuse that does not rely on high-density office space.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zoning for better adaptive re-use, start small (prior example),  offering incentives for developers (tax depreciation). would work under mixed-use as long as we make sure its affordable!!!!!!!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10" Type="http://schemas.openxmlformats.org/officeDocument/2006/relationships/image" Target="../media/image31.svg"/><Relationship Id="rId4" Type="http://schemas.openxmlformats.org/officeDocument/2006/relationships/image" Target="../media/image11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11.sv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36.svg"/><Relationship Id="rId4" Type="http://schemas.openxmlformats.org/officeDocument/2006/relationships/image" Target="../media/image12.pn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4.svg"/><Relationship Id="rId5" Type="http://schemas.openxmlformats.org/officeDocument/2006/relationships/image" Target="../media/image12.png"/><Relationship Id="rId10" Type="http://schemas.openxmlformats.org/officeDocument/2006/relationships/image" Target="../media/image43.png"/><Relationship Id="rId4" Type="http://schemas.openxmlformats.org/officeDocument/2006/relationships/image" Target="../media/image11.sv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Relationship Id="rId1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1.sv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sv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7.sv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4.svg"/><Relationship Id="rId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image" Target="../media/image2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201835" y="8129507"/>
            <a:ext cx="12859967" cy="5260896"/>
          </a:xfrm>
          <a:custGeom>
            <a:avLst/>
            <a:gdLst/>
            <a:ahLst/>
            <a:cxnLst/>
            <a:rect l="l" t="t" r="r" b="b"/>
            <a:pathLst>
              <a:path w="12859967" h="5260896">
                <a:moveTo>
                  <a:pt x="12859967" y="0"/>
                </a:moveTo>
                <a:lnTo>
                  <a:pt x="0" y="0"/>
                </a:lnTo>
                <a:lnTo>
                  <a:pt x="0" y="5260896"/>
                </a:lnTo>
                <a:lnTo>
                  <a:pt x="12859967" y="5260896"/>
                </a:lnTo>
                <a:lnTo>
                  <a:pt x="128599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11962144" y="8129507"/>
            <a:ext cx="12859967" cy="5260896"/>
          </a:xfrm>
          <a:custGeom>
            <a:avLst/>
            <a:gdLst/>
            <a:ahLst/>
            <a:cxnLst/>
            <a:rect l="l" t="t" r="r" b="b"/>
            <a:pathLst>
              <a:path w="12859967" h="5260896">
                <a:moveTo>
                  <a:pt x="12859966" y="0"/>
                </a:moveTo>
                <a:lnTo>
                  <a:pt x="0" y="0"/>
                </a:lnTo>
                <a:lnTo>
                  <a:pt x="0" y="5260896"/>
                </a:lnTo>
                <a:lnTo>
                  <a:pt x="12859966" y="5260896"/>
                </a:lnTo>
                <a:lnTo>
                  <a:pt x="128599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 flipH="1">
            <a:off x="17259300" y="6058419"/>
            <a:ext cx="2917549" cy="2928531"/>
          </a:xfrm>
          <a:custGeom>
            <a:avLst/>
            <a:gdLst/>
            <a:ahLst/>
            <a:cxnLst/>
            <a:rect l="l" t="t" r="r" b="b"/>
            <a:pathLst>
              <a:path w="2917549" h="2928531">
                <a:moveTo>
                  <a:pt x="2917549" y="0"/>
                </a:moveTo>
                <a:lnTo>
                  <a:pt x="0" y="0"/>
                </a:lnTo>
                <a:lnTo>
                  <a:pt x="0" y="2928531"/>
                </a:lnTo>
                <a:lnTo>
                  <a:pt x="2917549" y="2928531"/>
                </a:lnTo>
                <a:lnTo>
                  <a:pt x="29175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754579" y="8901225"/>
            <a:ext cx="230536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Lauren Hall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UQ Student</a:t>
            </a:r>
          </a:p>
        </p:txBody>
      </p:sp>
      <p:sp>
        <p:nvSpPr>
          <p:cNvPr id="6" name="Freeform 6"/>
          <p:cNvSpPr/>
          <p:nvPr/>
        </p:nvSpPr>
        <p:spPr>
          <a:xfrm>
            <a:off x="-1888849" y="6058419"/>
            <a:ext cx="2917549" cy="2928531"/>
          </a:xfrm>
          <a:custGeom>
            <a:avLst/>
            <a:gdLst/>
            <a:ahLst/>
            <a:cxnLst/>
            <a:rect l="l" t="t" r="r" b="b"/>
            <a:pathLst>
              <a:path w="2917549" h="2928531">
                <a:moveTo>
                  <a:pt x="0" y="0"/>
                </a:moveTo>
                <a:lnTo>
                  <a:pt x="2917549" y="0"/>
                </a:lnTo>
                <a:lnTo>
                  <a:pt x="2917549" y="2928531"/>
                </a:lnTo>
                <a:lnTo>
                  <a:pt x="0" y="292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5658132" y="3737927"/>
            <a:ext cx="6304011" cy="4114800"/>
          </a:xfrm>
          <a:custGeom>
            <a:avLst/>
            <a:gdLst/>
            <a:ahLst/>
            <a:cxnLst/>
            <a:rect l="l" t="t" r="r" b="b"/>
            <a:pathLst>
              <a:path w="6304011" h="4114800">
                <a:moveTo>
                  <a:pt x="0" y="0"/>
                </a:moveTo>
                <a:lnTo>
                  <a:pt x="6304012" y="0"/>
                </a:lnTo>
                <a:lnTo>
                  <a:pt x="63040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2102389" y="4953289"/>
            <a:ext cx="2269394" cy="2019761"/>
          </a:xfrm>
          <a:custGeom>
            <a:avLst/>
            <a:gdLst/>
            <a:ahLst/>
            <a:cxnLst/>
            <a:rect l="l" t="t" r="r" b="b"/>
            <a:pathLst>
              <a:path w="2269394" h="2019761">
                <a:moveTo>
                  <a:pt x="0" y="0"/>
                </a:moveTo>
                <a:lnTo>
                  <a:pt x="2269394" y="0"/>
                </a:lnTo>
                <a:lnTo>
                  <a:pt x="2269394" y="2019760"/>
                </a:lnTo>
                <a:lnTo>
                  <a:pt x="0" y="2019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4037677" y="4940520"/>
            <a:ext cx="2269394" cy="2019761"/>
          </a:xfrm>
          <a:custGeom>
            <a:avLst/>
            <a:gdLst/>
            <a:ahLst/>
            <a:cxnLst/>
            <a:rect l="l" t="t" r="r" b="b"/>
            <a:pathLst>
              <a:path w="2269394" h="2019761">
                <a:moveTo>
                  <a:pt x="0" y="0"/>
                </a:moveTo>
                <a:lnTo>
                  <a:pt x="2269394" y="0"/>
                </a:lnTo>
                <a:lnTo>
                  <a:pt x="2269394" y="2019761"/>
                </a:lnTo>
                <a:lnTo>
                  <a:pt x="0" y="20197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3557104" y="7154580"/>
            <a:ext cx="2471318" cy="698147"/>
          </a:xfrm>
          <a:custGeom>
            <a:avLst/>
            <a:gdLst/>
            <a:ahLst/>
            <a:cxnLst/>
            <a:rect l="l" t="t" r="r" b="b"/>
            <a:pathLst>
              <a:path w="2471318" h="698147">
                <a:moveTo>
                  <a:pt x="0" y="0"/>
                </a:moveTo>
                <a:lnTo>
                  <a:pt x="2471318" y="0"/>
                </a:lnTo>
                <a:lnTo>
                  <a:pt x="2471318" y="698147"/>
                </a:lnTo>
                <a:lnTo>
                  <a:pt x="0" y="6981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TextBox 11"/>
          <p:cNvSpPr txBox="1"/>
          <p:nvPr/>
        </p:nvSpPr>
        <p:spPr>
          <a:xfrm>
            <a:off x="3557104" y="534670"/>
            <a:ext cx="11173793" cy="105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9"/>
              </a:lnSpc>
            </a:pPr>
            <a:r>
              <a:rPr lang="en-US" sz="7399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The QLD Housing Crisis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3625" y="2052746"/>
            <a:ext cx="8120749" cy="168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9"/>
              </a:lnSpc>
            </a:pPr>
            <a:r>
              <a:rPr lang="en-US" sz="58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Let’s think outside the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17808" y="8901225"/>
            <a:ext cx="5012991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Queensland Government </a:t>
            </a: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Wicked Planning Problem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61667" y="8060483"/>
            <a:ext cx="3364666" cy="159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B O X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11749483" y="7336110"/>
            <a:ext cx="2471318" cy="698147"/>
          </a:xfrm>
          <a:custGeom>
            <a:avLst/>
            <a:gdLst/>
            <a:ahLst/>
            <a:cxnLst/>
            <a:rect l="l" t="t" r="r" b="b"/>
            <a:pathLst>
              <a:path w="2471318" h="698147">
                <a:moveTo>
                  <a:pt x="2471318" y="0"/>
                </a:moveTo>
                <a:lnTo>
                  <a:pt x="0" y="0"/>
                </a:lnTo>
                <a:lnTo>
                  <a:pt x="0" y="698147"/>
                </a:lnTo>
                <a:lnTo>
                  <a:pt x="2471318" y="698147"/>
                </a:lnTo>
                <a:lnTo>
                  <a:pt x="24713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2702900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7"/>
                </a:lnTo>
                <a:lnTo>
                  <a:pt x="0" y="97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603243" y="2702900"/>
            <a:ext cx="11364760" cy="7622200"/>
          </a:xfrm>
          <a:custGeom>
            <a:avLst/>
            <a:gdLst/>
            <a:ahLst/>
            <a:cxnLst/>
            <a:rect l="l" t="t" r="r" b="b"/>
            <a:pathLst>
              <a:path w="11364760" h="7622200">
                <a:moveTo>
                  <a:pt x="0" y="0"/>
                </a:moveTo>
                <a:lnTo>
                  <a:pt x="11364760" y="0"/>
                </a:lnTo>
                <a:lnTo>
                  <a:pt x="11364760" y="7622200"/>
                </a:lnTo>
                <a:lnTo>
                  <a:pt x="0" y="7622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3" r="-333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1604108" y="3781829"/>
            <a:ext cx="6205179" cy="595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Constructed in 2004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Opened in 2006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Closed in 2014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EOIs submitted 2021 but no update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In the ten years since closure, it has been extensively vandalised despite little damage to the building itself</a:t>
            </a:r>
          </a:p>
        </p:txBody>
      </p:sp>
      <p:sp>
        <p:nvSpPr>
          <p:cNvPr id="5" name="Freeform 5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 rot="1197742" flipH="1">
            <a:off x="11153549" y="4280274"/>
            <a:ext cx="505009" cy="781446"/>
          </a:xfrm>
          <a:custGeom>
            <a:avLst/>
            <a:gdLst/>
            <a:ahLst/>
            <a:cxnLst/>
            <a:rect l="l" t="t" r="r" b="b"/>
            <a:pathLst>
              <a:path w="505009" h="781446">
                <a:moveTo>
                  <a:pt x="505009" y="0"/>
                </a:moveTo>
                <a:lnTo>
                  <a:pt x="0" y="0"/>
                </a:lnTo>
                <a:lnTo>
                  <a:pt x="0" y="781446"/>
                </a:lnTo>
                <a:lnTo>
                  <a:pt x="505009" y="781446"/>
                </a:lnTo>
                <a:lnTo>
                  <a:pt x="50500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683111" y="1235241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Example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111" y="484671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A local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35326" y="2827727"/>
            <a:ext cx="4517484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Tewantin TAFE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230" y="9378950"/>
            <a:ext cx="7288358" cy="88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 b="1" i="1" u="none" strike="noStrik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Maccoll, M (2023). Tafe wears as negotiation continues. Noosa Today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id="13" name="Freeform 13"/>
          <p:cNvSpPr/>
          <p:nvPr/>
        </p:nvSpPr>
        <p:spPr>
          <a:xfrm rot="1197742" flipH="1">
            <a:off x="11153549" y="6123277"/>
            <a:ext cx="505009" cy="781446"/>
          </a:xfrm>
          <a:custGeom>
            <a:avLst/>
            <a:gdLst/>
            <a:ahLst/>
            <a:cxnLst/>
            <a:rect l="l" t="t" r="r" b="b"/>
            <a:pathLst>
              <a:path w="505009" h="781446">
                <a:moveTo>
                  <a:pt x="505009" y="0"/>
                </a:moveTo>
                <a:lnTo>
                  <a:pt x="0" y="0"/>
                </a:lnTo>
                <a:lnTo>
                  <a:pt x="0" y="781446"/>
                </a:lnTo>
                <a:lnTo>
                  <a:pt x="505009" y="781446"/>
                </a:lnTo>
                <a:lnTo>
                  <a:pt x="50500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 rot="88887">
            <a:off x="14270318" y="5216372"/>
            <a:ext cx="505009" cy="781446"/>
          </a:xfrm>
          <a:custGeom>
            <a:avLst/>
            <a:gdLst/>
            <a:ahLst/>
            <a:cxnLst/>
            <a:rect l="l" t="t" r="r" b="b"/>
            <a:pathLst>
              <a:path w="505009" h="781446">
                <a:moveTo>
                  <a:pt x="0" y="0"/>
                </a:moveTo>
                <a:lnTo>
                  <a:pt x="505010" y="0"/>
                </a:lnTo>
                <a:lnTo>
                  <a:pt x="505010" y="781445"/>
                </a:lnTo>
                <a:lnTo>
                  <a:pt x="0" y="781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2702900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7"/>
                </a:lnTo>
                <a:lnTo>
                  <a:pt x="0" y="97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323451" y="2702900"/>
            <a:ext cx="10509182" cy="7659956"/>
          </a:xfrm>
          <a:custGeom>
            <a:avLst/>
            <a:gdLst/>
            <a:ahLst/>
            <a:cxnLst/>
            <a:rect l="l" t="t" r="r" b="b"/>
            <a:pathLst>
              <a:path w="10509182" h="7659956">
                <a:moveTo>
                  <a:pt x="0" y="0"/>
                </a:moveTo>
                <a:lnTo>
                  <a:pt x="10509182" y="0"/>
                </a:lnTo>
                <a:lnTo>
                  <a:pt x="10509182" y="7659956"/>
                </a:lnTo>
                <a:lnTo>
                  <a:pt x="0" y="7659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14" r="-3114" b="-1109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0812377" y="3231326"/>
            <a:ext cx="4517484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Affordable Housing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12377" y="4094181"/>
            <a:ext cx="6181276" cy="496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10 dwellings of differing household sizes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Space for parking, landscaping, even community uses (i.e. working shed to the west of the lot).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Located close to the centre of the town, with access to shops, services, schools, and leisure</a:t>
            </a:r>
          </a:p>
        </p:txBody>
      </p:sp>
      <p:sp>
        <p:nvSpPr>
          <p:cNvPr id="6" name="Freeform 6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683111" y="1235241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Example Cont.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111" y="484671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A local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2571837"/>
            <a:ext cx="25171751" cy="10297535"/>
          </a:xfrm>
          <a:custGeom>
            <a:avLst/>
            <a:gdLst/>
            <a:ahLst/>
            <a:cxnLst/>
            <a:rect l="l" t="t" r="r" b="b"/>
            <a:pathLst>
              <a:path w="25171751" h="10297535">
                <a:moveTo>
                  <a:pt x="0" y="0"/>
                </a:moveTo>
                <a:lnTo>
                  <a:pt x="25171751" y="0"/>
                </a:lnTo>
                <a:lnTo>
                  <a:pt x="25171751" y="10297534"/>
                </a:lnTo>
                <a:lnTo>
                  <a:pt x="0" y="10297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454777" y="3012255"/>
            <a:ext cx="6633895" cy="2967160"/>
          </a:xfrm>
          <a:custGeom>
            <a:avLst/>
            <a:gdLst/>
            <a:ahLst/>
            <a:cxnLst/>
            <a:rect l="l" t="t" r="r" b="b"/>
            <a:pathLst>
              <a:path w="6633895" h="2967160">
                <a:moveTo>
                  <a:pt x="0" y="0"/>
                </a:moveTo>
                <a:lnTo>
                  <a:pt x="6633896" y="0"/>
                </a:lnTo>
                <a:lnTo>
                  <a:pt x="6633896" y="2967161"/>
                </a:lnTo>
                <a:lnTo>
                  <a:pt x="0" y="2967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9944100" y="2826651"/>
            <a:ext cx="7730170" cy="3457494"/>
          </a:xfrm>
          <a:custGeom>
            <a:avLst/>
            <a:gdLst/>
            <a:ahLst/>
            <a:cxnLst/>
            <a:rect l="l" t="t" r="r" b="b"/>
            <a:pathLst>
              <a:path w="7730170" h="3457494">
                <a:moveTo>
                  <a:pt x="0" y="0"/>
                </a:moveTo>
                <a:lnTo>
                  <a:pt x="7730170" y="0"/>
                </a:lnTo>
                <a:lnTo>
                  <a:pt x="7730170" y="3457494"/>
                </a:lnTo>
                <a:lnTo>
                  <a:pt x="0" y="3457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4354662" y="6598010"/>
            <a:ext cx="7315200" cy="3271889"/>
          </a:xfrm>
          <a:custGeom>
            <a:avLst/>
            <a:gdLst/>
            <a:ahLst/>
            <a:cxnLst/>
            <a:rect l="l" t="t" r="r" b="b"/>
            <a:pathLst>
              <a:path w="7315200" h="3271889">
                <a:moveTo>
                  <a:pt x="0" y="0"/>
                </a:moveTo>
                <a:lnTo>
                  <a:pt x="7315200" y="0"/>
                </a:lnTo>
                <a:lnTo>
                  <a:pt x="7315200" y="3271890"/>
                </a:lnTo>
                <a:lnTo>
                  <a:pt x="0" y="3271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 rot="-8338825" flipH="1">
            <a:off x="1394015" y="6803198"/>
            <a:ext cx="2796714" cy="765600"/>
          </a:xfrm>
          <a:custGeom>
            <a:avLst/>
            <a:gdLst/>
            <a:ahLst/>
            <a:cxnLst/>
            <a:rect l="l" t="t" r="r" b="b"/>
            <a:pathLst>
              <a:path w="2796714" h="765600">
                <a:moveTo>
                  <a:pt x="2796714" y="0"/>
                </a:moveTo>
                <a:lnTo>
                  <a:pt x="0" y="0"/>
                </a:lnTo>
                <a:lnTo>
                  <a:pt x="0" y="765600"/>
                </a:lnTo>
                <a:lnTo>
                  <a:pt x="2796714" y="765600"/>
                </a:lnTo>
                <a:lnTo>
                  <a:pt x="279671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888250" y="1129196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Queensland?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8250" y="378626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Why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8250" y="3207420"/>
            <a:ext cx="5697161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With a scope that includes low-medium densities, adaptive reuse can be considered throughout the state, rather than just in a city’s CBD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63790" y="3083560"/>
            <a:ext cx="6814560" cy="298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There are already multiple housing affordability policies targeted to many regions throughout Queensland - there is a legislative precedent for residential development that prioritises affordability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16194" y="6945540"/>
            <a:ext cx="6753668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Due to the Brisbane 2032 Olympics taking place in venues across Queensland, developers will be considering innovative projects in both urban and rural areas </a:t>
            </a:r>
          </a:p>
        </p:txBody>
      </p:sp>
      <p:sp>
        <p:nvSpPr>
          <p:cNvPr id="14" name="Freeform 14"/>
          <p:cNvSpPr/>
          <p:nvPr/>
        </p:nvSpPr>
        <p:spPr>
          <a:xfrm rot="8667490" flipH="1">
            <a:off x="11641382" y="7166817"/>
            <a:ext cx="2796714" cy="765600"/>
          </a:xfrm>
          <a:custGeom>
            <a:avLst/>
            <a:gdLst/>
            <a:ahLst/>
            <a:cxnLst/>
            <a:rect l="l" t="t" r="r" b="b"/>
            <a:pathLst>
              <a:path w="2796714" h="765600">
                <a:moveTo>
                  <a:pt x="2796714" y="0"/>
                </a:moveTo>
                <a:lnTo>
                  <a:pt x="0" y="0"/>
                </a:lnTo>
                <a:lnTo>
                  <a:pt x="0" y="765601"/>
                </a:lnTo>
                <a:lnTo>
                  <a:pt x="2796714" y="765601"/>
                </a:lnTo>
                <a:lnTo>
                  <a:pt x="279671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2499657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3549454" y="7259123"/>
            <a:ext cx="1280091" cy="1672328"/>
          </a:xfrm>
          <a:custGeom>
            <a:avLst/>
            <a:gdLst/>
            <a:ahLst/>
            <a:cxnLst/>
            <a:rect l="l" t="t" r="r" b="b"/>
            <a:pathLst>
              <a:path w="1280091" h="1672328">
                <a:moveTo>
                  <a:pt x="0" y="0"/>
                </a:moveTo>
                <a:lnTo>
                  <a:pt x="1280091" y="0"/>
                </a:lnTo>
                <a:lnTo>
                  <a:pt x="1280091" y="1672327"/>
                </a:lnTo>
                <a:lnTo>
                  <a:pt x="0" y="1672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8314185" y="7693014"/>
            <a:ext cx="1659630" cy="1681024"/>
          </a:xfrm>
          <a:custGeom>
            <a:avLst/>
            <a:gdLst/>
            <a:ahLst/>
            <a:cxnLst/>
            <a:rect l="l" t="t" r="r" b="b"/>
            <a:pathLst>
              <a:path w="1659630" h="1681024">
                <a:moveTo>
                  <a:pt x="0" y="0"/>
                </a:moveTo>
                <a:lnTo>
                  <a:pt x="1659630" y="0"/>
                </a:lnTo>
                <a:lnTo>
                  <a:pt x="1659630" y="1681024"/>
                </a:lnTo>
                <a:lnTo>
                  <a:pt x="0" y="1681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13547011" y="7333386"/>
            <a:ext cx="1201913" cy="1523801"/>
          </a:xfrm>
          <a:custGeom>
            <a:avLst/>
            <a:gdLst/>
            <a:ahLst/>
            <a:cxnLst/>
            <a:rect l="l" t="t" r="r" b="b"/>
            <a:pathLst>
              <a:path w="1201913" h="1523801">
                <a:moveTo>
                  <a:pt x="0" y="0"/>
                </a:moveTo>
                <a:lnTo>
                  <a:pt x="1201913" y="0"/>
                </a:lnTo>
                <a:lnTo>
                  <a:pt x="1201913" y="1523801"/>
                </a:lnTo>
                <a:lnTo>
                  <a:pt x="0" y="15238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7143809" y="6164568"/>
            <a:ext cx="4000381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r>
              <a:rPr lang="en-US" sz="3199" b="1" u="none" strike="noStrike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What can be done?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355" y="1291295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Planning?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1355" y="434680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Why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5770" y="6645264"/>
            <a:ext cx="2607459" cy="281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Ease zoning</a:t>
            </a: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restrictions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1459" y="3182980"/>
            <a:ext cx="17485082" cy="241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 planners, our priority is to creating sustainable and liveable communities. Adaptive reuse of commercial space is a practical method to provide affordable housing in areas that are able to accommodate the population, while limiting the construction sector’s emissions.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74479" y="7083503"/>
            <a:ext cx="2539041" cy="281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Offer </a:t>
            </a: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incentives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32921" y="6645264"/>
            <a:ext cx="1830093" cy="281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Start </a:t>
            </a: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endParaRPr lang="en-US" sz="3199" u="none" strike="noStrike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small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1154618" y="4226069"/>
            <a:ext cx="10557512" cy="4318982"/>
          </a:xfrm>
          <a:custGeom>
            <a:avLst/>
            <a:gdLst/>
            <a:ahLst/>
            <a:cxnLst/>
            <a:rect l="l" t="t" r="r" b="b"/>
            <a:pathLst>
              <a:path w="10557512" h="4318982">
                <a:moveTo>
                  <a:pt x="0" y="4318982"/>
                </a:moveTo>
                <a:lnTo>
                  <a:pt x="10557512" y="4318982"/>
                </a:lnTo>
                <a:lnTo>
                  <a:pt x="10557512" y="0"/>
                </a:lnTo>
                <a:lnTo>
                  <a:pt x="0" y="0"/>
                </a:lnTo>
                <a:lnTo>
                  <a:pt x="0" y="431898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830961" y="2426970"/>
            <a:ext cx="12202588" cy="661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Adaptive re-use is a solution to the housing crises that looks to the future of human development and sustainability.</a:t>
            </a:r>
          </a:p>
          <a:p>
            <a:pPr algn="l">
              <a:lnSpc>
                <a:spcPts val="4759"/>
              </a:lnSpc>
            </a:pPr>
            <a:endParaRPr lang="en-US" sz="3399" b="1" dirty="0">
              <a:solidFill>
                <a:srgbClr val="1C1B2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4759"/>
              </a:lnSpc>
            </a:pPr>
            <a:r>
              <a:rPr lang="en-US" sz="3399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is an area of study that needs far more attention, and a much wider scope - we shouldn't only consider high-density office buildings and instead look towards how adaptive reuse could work in our suburbs and regions, and from different blueprints.</a:t>
            </a:r>
          </a:p>
          <a:p>
            <a:pPr algn="l">
              <a:lnSpc>
                <a:spcPts val="4759"/>
              </a:lnSpc>
            </a:pPr>
            <a:endParaRPr lang="en-US" sz="3399" b="1" dirty="0">
              <a:solidFill>
                <a:srgbClr val="1C1B2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Thank you.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162585" y="724570"/>
            <a:ext cx="4402126" cy="9600642"/>
            <a:chOff x="0" y="0"/>
            <a:chExt cx="660400" cy="14402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0400" cy="1440273"/>
            </a:xfrm>
            <a:custGeom>
              <a:avLst/>
              <a:gdLst/>
              <a:ahLst/>
              <a:cxnLst/>
              <a:rect l="l" t="t" r="r" b="b"/>
              <a:pathLst>
                <a:path w="660400" h="144027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42440"/>
                  </a:cubicBezTo>
                  <a:lnTo>
                    <a:pt x="660400" y="1440273"/>
                  </a:lnTo>
                  <a:lnTo>
                    <a:pt x="0" y="1440273"/>
                  </a:lnTo>
                  <a:lnTo>
                    <a:pt x="0" y="34325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5"/>
              <a:stretch>
                <a:fillRect l="-154435" r="-55628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0961" y="791245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Final words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601" y="9602833"/>
            <a:ext cx="719064" cy="475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50758" y="2357828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7" y="0"/>
                </a:lnTo>
                <a:lnTo>
                  <a:pt x="23919297" y="9785167"/>
                </a:lnTo>
                <a:lnTo>
                  <a:pt x="0" y="97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775985" y="2481653"/>
            <a:ext cx="7087993" cy="6957703"/>
            <a:chOff x="0" y="0"/>
            <a:chExt cx="9450657" cy="92769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55761" cy="3021668"/>
            </a:xfrm>
            <a:custGeom>
              <a:avLst/>
              <a:gdLst/>
              <a:ahLst/>
              <a:cxnLst/>
              <a:rect l="l" t="t" r="r" b="b"/>
              <a:pathLst>
                <a:path w="6755761" h="3021668">
                  <a:moveTo>
                    <a:pt x="0" y="0"/>
                  </a:moveTo>
                  <a:lnTo>
                    <a:pt x="6755761" y="0"/>
                  </a:lnTo>
                  <a:lnTo>
                    <a:pt x="6755761" y="3021668"/>
                  </a:lnTo>
                  <a:lnTo>
                    <a:pt x="0" y="3021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4216" y="3121540"/>
              <a:ext cx="6755761" cy="3021668"/>
            </a:xfrm>
            <a:custGeom>
              <a:avLst/>
              <a:gdLst/>
              <a:ahLst/>
              <a:cxnLst/>
              <a:rect l="l" t="t" r="r" b="b"/>
              <a:pathLst>
                <a:path w="6755761" h="3021668">
                  <a:moveTo>
                    <a:pt x="0" y="0"/>
                  </a:moveTo>
                  <a:lnTo>
                    <a:pt x="6755760" y="0"/>
                  </a:lnTo>
                  <a:lnTo>
                    <a:pt x="6755760" y="3021668"/>
                  </a:lnTo>
                  <a:lnTo>
                    <a:pt x="0" y="3021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 flipH="1" flipV="1">
              <a:off x="2694896" y="3121540"/>
              <a:ext cx="6755761" cy="3021668"/>
            </a:xfrm>
            <a:custGeom>
              <a:avLst/>
              <a:gdLst/>
              <a:ahLst/>
              <a:cxnLst/>
              <a:rect l="l" t="t" r="r" b="b"/>
              <a:pathLst>
                <a:path w="6755761" h="3021668">
                  <a:moveTo>
                    <a:pt x="6755761" y="3021668"/>
                  </a:moveTo>
                  <a:lnTo>
                    <a:pt x="0" y="3021668"/>
                  </a:lnTo>
                  <a:lnTo>
                    <a:pt x="0" y="0"/>
                  </a:lnTo>
                  <a:lnTo>
                    <a:pt x="6755761" y="0"/>
                  </a:lnTo>
                  <a:lnTo>
                    <a:pt x="6755761" y="302166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4216" y="6255270"/>
              <a:ext cx="6755761" cy="3021668"/>
            </a:xfrm>
            <a:custGeom>
              <a:avLst/>
              <a:gdLst/>
              <a:ahLst/>
              <a:cxnLst/>
              <a:rect l="l" t="t" r="r" b="b"/>
              <a:pathLst>
                <a:path w="6755761" h="3021668">
                  <a:moveTo>
                    <a:pt x="0" y="0"/>
                  </a:moveTo>
                  <a:lnTo>
                    <a:pt x="6755760" y="0"/>
                  </a:lnTo>
                  <a:lnTo>
                    <a:pt x="6755760" y="3021667"/>
                  </a:lnTo>
                  <a:lnTo>
                    <a:pt x="0" y="302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 flipH="1" flipV="1">
              <a:off x="2694896" y="6255270"/>
              <a:ext cx="6755761" cy="3021668"/>
            </a:xfrm>
            <a:custGeom>
              <a:avLst/>
              <a:gdLst/>
              <a:ahLst/>
              <a:cxnLst/>
              <a:rect l="l" t="t" r="r" b="b"/>
              <a:pathLst>
                <a:path w="6755761" h="3021668">
                  <a:moveTo>
                    <a:pt x="6755761" y="3021667"/>
                  </a:moveTo>
                  <a:lnTo>
                    <a:pt x="0" y="3021667"/>
                  </a:lnTo>
                  <a:lnTo>
                    <a:pt x="0" y="0"/>
                  </a:lnTo>
                  <a:lnTo>
                    <a:pt x="6755761" y="0"/>
                  </a:lnTo>
                  <a:lnTo>
                    <a:pt x="6755761" y="3021667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874419" y="3650750"/>
              <a:ext cx="1820478" cy="1830462"/>
            </a:xfrm>
            <a:custGeom>
              <a:avLst/>
              <a:gdLst/>
              <a:ahLst/>
              <a:cxnLst/>
              <a:rect l="l" t="t" r="r" b="b"/>
              <a:pathLst>
                <a:path w="1820478" h="1830462">
                  <a:moveTo>
                    <a:pt x="0" y="0"/>
                  </a:moveTo>
                  <a:lnTo>
                    <a:pt x="1820477" y="0"/>
                  </a:lnTo>
                  <a:lnTo>
                    <a:pt x="1820477" y="1830462"/>
                  </a:lnTo>
                  <a:lnTo>
                    <a:pt x="0" y="1830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12"/>
            <p:cNvSpPr/>
            <p:nvPr/>
          </p:nvSpPr>
          <p:spPr>
            <a:xfrm flipH="1" flipV="1">
              <a:off x="2694896" y="0"/>
              <a:ext cx="6755761" cy="3021668"/>
            </a:xfrm>
            <a:custGeom>
              <a:avLst/>
              <a:gdLst/>
              <a:ahLst/>
              <a:cxnLst/>
              <a:rect l="l" t="t" r="r" b="b"/>
              <a:pathLst>
                <a:path w="6755761" h="3021668">
                  <a:moveTo>
                    <a:pt x="6755761" y="3021668"/>
                  </a:moveTo>
                  <a:lnTo>
                    <a:pt x="0" y="3021668"/>
                  </a:lnTo>
                  <a:lnTo>
                    <a:pt x="0" y="0"/>
                  </a:lnTo>
                  <a:lnTo>
                    <a:pt x="6755761" y="0"/>
                  </a:lnTo>
                  <a:lnTo>
                    <a:pt x="6755761" y="302166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49071" y="292185"/>
              <a:ext cx="2758851" cy="2455377"/>
            </a:xfrm>
            <a:custGeom>
              <a:avLst/>
              <a:gdLst/>
              <a:ahLst/>
              <a:cxnLst/>
              <a:rect l="l" t="t" r="r" b="b"/>
              <a:pathLst>
                <a:path w="2758851" h="2455377">
                  <a:moveTo>
                    <a:pt x="0" y="0"/>
                  </a:moveTo>
                  <a:lnTo>
                    <a:pt x="2758851" y="0"/>
                  </a:lnTo>
                  <a:lnTo>
                    <a:pt x="2758851" y="2455377"/>
                  </a:lnTo>
                  <a:lnTo>
                    <a:pt x="0" y="2455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80639" y="6513746"/>
              <a:ext cx="3412057" cy="2326402"/>
            </a:xfrm>
            <a:custGeom>
              <a:avLst/>
              <a:gdLst/>
              <a:ahLst/>
              <a:cxnLst/>
              <a:rect l="l" t="t" r="r" b="b"/>
              <a:pathLst>
                <a:path w="3412057" h="2326402">
                  <a:moveTo>
                    <a:pt x="0" y="0"/>
                  </a:moveTo>
                  <a:lnTo>
                    <a:pt x="3412057" y="0"/>
                  </a:lnTo>
                  <a:lnTo>
                    <a:pt x="3412057" y="2326402"/>
                  </a:lnTo>
                  <a:lnTo>
                    <a:pt x="0" y="2326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190813" y="6510246"/>
              <a:ext cx="4608120" cy="2487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01"/>
                </a:lnSpc>
              </a:pPr>
              <a:r>
                <a:rPr lang="en-US" sz="2644">
                  <a:solidFill>
                    <a:srgbClr val="1C1B21">
                      <a:alpha val="69804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Homelessness has risen by </a:t>
              </a:r>
            </a:p>
            <a:p>
              <a:pPr algn="l">
                <a:lnSpc>
                  <a:spcPts val="3701"/>
                </a:lnSpc>
                <a:spcBef>
                  <a:spcPct val="0"/>
                </a:spcBef>
              </a:pPr>
              <a:r>
                <a:rPr lang="en-US" sz="2644" b="1" u="sng">
                  <a:solidFill>
                    <a:srgbClr val="1C1B21">
                      <a:alpha val="69804"/>
                    </a:srgbClr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22% in the past 4 years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190813" y="506380"/>
              <a:ext cx="5129895" cy="1862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01"/>
                </a:lnSpc>
                <a:spcBef>
                  <a:spcPct val="0"/>
                </a:spcBef>
              </a:pPr>
              <a:r>
                <a:rPr lang="en-US" sz="2644" b="1" u="sng" strike="noStrike">
                  <a:solidFill>
                    <a:srgbClr val="1C1B21">
                      <a:alpha val="69804"/>
                    </a:srgbClr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150,000</a:t>
              </a:r>
            </a:p>
            <a:p>
              <a:pPr algn="l">
                <a:lnSpc>
                  <a:spcPts val="3701"/>
                </a:lnSpc>
                <a:spcBef>
                  <a:spcPct val="0"/>
                </a:spcBef>
              </a:pPr>
              <a:r>
                <a:rPr lang="en-US" sz="2644" u="none" strike="noStrike">
                  <a:solidFill>
                    <a:srgbClr val="1C1B21">
                      <a:alpha val="69804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QLD households faced insecurity in 2023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190813" y="3350380"/>
              <a:ext cx="5259844" cy="2487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01"/>
                </a:lnSpc>
              </a:pPr>
              <a:r>
                <a:rPr lang="en-US" sz="2644" b="1" u="sng">
                  <a:solidFill>
                    <a:srgbClr val="1C1B21">
                      <a:alpha val="69804"/>
                    </a:srgbClr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Double the affordable housing stock</a:t>
              </a:r>
            </a:p>
            <a:p>
              <a:pPr algn="l">
                <a:lnSpc>
                  <a:spcPts val="3701"/>
                </a:lnSpc>
                <a:spcBef>
                  <a:spcPct val="0"/>
                </a:spcBef>
              </a:pPr>
              <a:r>
                <a:rPr lang="en-US" sz="2644">
                  <a:solidFill>
                    <a:srgbClr val="1C1B21">
                      <a:alpha val="69804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is needed to meet the demand.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41939" y="1129196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Context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1939" y="272581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79108" y="2431350"/>
            <a:ext cx="6297020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Solutions to the Housing Crisis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50592" y="5219146"/>
            <a:ext cx="8375318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Even in the planning discipline alone, there are too many possible solutions to count.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Greenfield/brownfield development?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Changing zoning restrictions?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Encouraging medium density?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50592" y="7872176"/>
            <a:ext cx="7111232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Lets think outside the box of typical development and consider the changing world we live (and plan) in.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3061416"/>
            <a:ext cx="7587298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Many different disciplines to consider.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Policy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Economic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Planning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7650" y="9667875"/>
            <a:ext cx="17561636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i="1">
                <a:solidFill>
                  <a:srgbClr val="1C1B21">
                    <a:alpha val="69804"/>
                  </a:srgb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Pawson, H et al.(2023).A blueprint to tackle Queensland’s housing crisis. Queensland Council of Social Service.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50758" y="2357828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7" y="0"/>
                </a:lnTo>
                <a:lnTo>
                  <a:pt x="23919297" y="9785167"/>
                </a:lnTo>
                <a:lnTo>
                  <a:pt x="0" y="97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5400000">
            <a:off x="14953969" y="5499235"/>
            <a:ext cx="5584183" cy="385816"/>
          </a:xfrm>
          <a:custGeom>
            <a:avLst/>
            <a:gdLst/>
            <a:ahLst/>
            <a:cxnLst/>
            <a:rect l="l" t="t" r="r" b="b"/>
            <a:pathLst>
              <a:path w="5584183" h="385816">
                <a:moveTo>
                  <a:pt x="0" y="0"/>
                </a:moveTo>
                <a:lnTo>
                  <a:pt x="5584183" y="0"/>
                </a:lnTo>
                <a:lnTo>
                  <a:pt x="5584183" y="385816"/>
                </a:lnTo>
                <a:lnTo>
                  <a:pt x="0" y="385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9665435" y="3120473"/>
            <a:ext cx="7650031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Likewise, the digital age has resulted in a shift from physical to online shopping.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1C1B21">
                  <a:alpha val="69804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There is less need for large shopping malls (and large car parks)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47698" lvl="1" indent="-323849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In the U.S, chain retailers are closing physical stores in favour of improving delivery services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1939" y="1129196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Changing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1939" y="272581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Times 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97927"/>
            <a:ext cx="7490436" cy="523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COVID-19, and society’s response to it, has changed the way we work and learn.</a:t>
            </a:r>
          </a:p>
          <a:p>
            <a:pPr algn="l">
              <a:lnSpc>
                <a:spcPts val="4199"/>
              </a:lnSpc>
            </a:pPr>
            <a:endParaRPr lang="en-US" sz="2999" b="1">
              <a:solidFill>
                <a:srgbClr val="1C1B21">
                  <a:alpha val="69804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Office occupancy rates in Australia have stayed below pre-COVID levels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47698" lvl="1" indent="-323849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Many universities have continued to provide flexible learning options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5100" y="8890588"/>
            <a:ext cx="1443426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Working from home and online shopping is here to stay. This has led to an increase in vacant office, retail, and education spaces.</a:t>
            </a:r>
          </a:p>
        </p:txBody>
      </p:sp>
      <p:sp>
        <p:nvSpPr>
          <p:cNvPr id="9" name="Freeform 9"/>
          <p:cNvSpPr/>
          <p:nvPr/>
        </p:nvSpPr>
        <p:spPr>
          <a:xfrm rot="5400000" flipV="1">
            <a:off x="-2289675" y="5499235"/>
            <a:ext cx="5584183" cy="385816"/>
          </a:xfrm>
          <a:custGeom>
            <a:avLst/>
            <a:gdLst/>
            <a:ahLst/>
            <a:cxnLst/>
            <a:rect l="l" t="t" r="r" b="b"/>
            <a:pathLst>
              <a:path w="5584183" h="385816">
                <a:moveTo>
                  <a:pt x="0" y="385816"/>
                </a:moveTo>
                <a:lnTo>
                  <a:pt x="5584183" y="385816"/>
                </a:lnTo>
                <a:lnTo>
                  <a:pt x="5584183" y="0"/>
                </a:lnTo>
                <a:lnTo>
                  <a:pt x="0" y="0"/>
                </a:lnTo>
                <a:lnTo>
                  <a:pt x="0" y="38581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rot="5400000" flipH="1">
            <a:off x="6347500" y="5499235"/>
            <a:ext cx="5584183" cy="385816"/>
          </a:xfrm>
          <a:custGeom>
            <a:avLst/>
            <a:gdLst/>
            <a:ahLst/>
            <a:cxnLst/>
            <a:rect l="l" t="t" r="r" b="b"/>
            <a:pathLst>
              <a:path w="5584183" h="385816">
                <a:moveTo>
                  <a:pt x="5584183" y="0"/>
                </a:moveTo>
                <a:lnTo>
                  <a:pt x="0" y="0"/>
                </a:lnTo>
                <a:lnTo>
                  <a:pt x="0" y="385816"/>
                </a:lnTo>
                <a:lnTo>
                  <a:pt x="5584183" y="385816"/>
                </a:lnTo>
                <a:lnTo>
                  <a:pt x="55841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81995" y="-1152814"/>
            <a:ext cx="12315369" cy="11439814"/>
            <a:chOff x="0" y="0"/>
            <a:chExt cx="12901500" cy="11984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01500" cy="11984274"/>
            </a:xfrm>
            <a:custGeom>
              <a:avLst/>
              <a:gdLst/>
              <a:ahLst/>
              <a:cxnLst/>
              <a:rect l="l" t="t" r="r" b="b"/>
              <a:pathLst>
                <a:path w="12901500" h="11984274">
                  <a:moveTo>
                    <a:pt x="6450744" y="0"/>
                  </a:moveTo>
                  <a:lnTo>
                    <a:pt x="6450757" y="0"/>
                  </a:lnTo>
                  <a:cubicBezTo>
                    <a:pt x="10013404" y="1"/>
                    <a:pt x="12901500" y="2682769"/>
                    <a:pt x="12901500" y="5992132"/>
                  </a:cubicBezTo>
                  <a:lnTo>
                    <a:pt x="12901500" y="11984274"/>
                  </a:lnTo>
                  <a:lnTo>
                    <a:pt x="0" y="11984274"/>
                  </a:lnTo>
                  <a:lnTo>
                    <a:pt x="0" y="5992132"/>
                  </a:lnTo>
                  <a:cubicBezTo>
                    <a:pt x="0" y="2682769"/>
                    <a:pt x="2888097" y="0"/>
                    <a:pt x="6450744" y="0"/>
                  </a:cubicBezTo>
                  <a:close/>
                </a:path>
              </a:pathLst>
            </a:custGeom>
            <a:blipFill>
              <a:blip r:embed="rId2"/>
              <a:stretch>
                <a:fillRect l="-6513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3297342" y="2871501"/>
            <a:ext cx="15612175" cy="6386799"/>
          </a:xfrm>
          <a:custGeom>
            <a:avLst/>
            <a:gdLst/>
            <a:ahLst/>
            <a:cxnLst/>
            <a:rect l="l" t="t" r="r" b="b"/>
            <a:pathLst>
              <a:path w="15612175" h="6386799">
                <a:moveTo>
                  <a:pt x="15612175" y="0"/>
                </a:moveTo>
                <a:lnTo>
                  <a:pt x="0" y="0"/>
                </a:lnTo>
                <a:lnTo>
                  <a:pt x="0" y="6386799"/>
                </a:lnTo>
                <a:lnTo>
                  <a:pt x="15612175" y="6386799"/>
                </a:lnTo>
                <a:lnTo>
                  <a:pt x="156121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1028700" y="1095375"/>
            <a:ext cx="4692366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So...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682240"/>
            <a:ext cx="922141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can we plan for a lack of houses but an abundance of commercial space?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067300"/>
            <a:ext cx="9619791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Vacant office or retail buildings can be repurposed into residential developments. This adaptive reuse of existing infrastructure can help deliver affordable housing in well-located regions, while improving the sustainability of the construction sector.</a:t>
            </a:r>
          </a:p>
        </p:txBody>
      </p:sp>
      <p:sp>
        <p:nvSpPr>
          <p:cNvPr id="8" name="Freeform 8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81954" y="2624958"/>
            <a:ext cx="21535601" cy="8810018"/>
          </a:xfrm>
          <a:custGeom>
            <a:avLst/>
            <a:gdLst/>
            <a:ahLst/>
            <a:cxnLst/>
            <a:rect l="l" t="t" r="r" b="b"/>
            <a:pathLst>
              <a:path w="21535601" h="8810018">
                <a:moveTo>
                  <a:pt x="0" y="0"/>
                </a:moveTo>
                <a:lnTo>
                  <a:pt x="21535601" y="0"/>
                </a:lnTo>
                <a:lnTo>
                  <a:pt x="21535601" y="8810019"/>
                </a:lnTo>
                <a:lnTo>
                  <a:pt x="0" y="8810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523863" y="2985987"/>
            <a:ext cx="5779599" cy="3545984"/>
            <a:chOff x="0" y="0"/>
            <a:chExt cx="864103" cy="5301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4103" cy="530157"/>
            </a:xfrm>
            <a:custGeom>
              <a:avLst/>
              <a:gdLst/>
              <a:ahLst/>
              <a:cxnLst/>
              <a:rect l="l" t="t" r="r" b="b"/>
              <a:pathLst>
                <a:path w="864103" h="530157">
                  <a:moveTo>
                    <a:pt x="288190" y="19070"/>
                  </a:moveTo>
                  <a:cubicBezTo>
                    <a:pt x="332347" y="7556"/>
                    <a:pt x="382854" y="0"/>
                    <a:pt x="432284" y="0"/>
                  </a:cubicBezTo>
                  <a:cubicBezTo>
                    <a:pt x="481716" y="0"/>
                    <a:pt x="529282" y="6476"/>
                    <a:pt x="573115" y="17990"/>
                  </a:cubicBezTo>
                  <a:cubicBezTo>
                    <a:pt x="574049" y="18350"/>
                    <a:pt x="574981" y="18350"/>
                    <a:pt x="575913" y="18710"/>
                  </a:cubicBezTo>
                  <a:cubicBezTo>
                    <a:pt x="740526" y="64765"/>
                    <a:pt x="861772" y="186379"/>
                    <a:pt x="864103" y="322224"/>
                  </a:cubicBezTo>
                  <a:lnTo>
                    <a:pt x="864103" y="530157"/>
                  </a:lnTo>
                  <a:lnTo>
                    <a:pt x="0" y="530157"/>
                  </a:lnTo>
                  <a:lnTo>
                    <a:pt x="0" y="322378"/>
                  </a:lnTo>
                  <a:cubicBezTo>
                    <a:pt x="2332" y="185660"/>
                    <a:pt x="121711" y="64045"/>
                    <a:pt x="288190" y="19070"/>
                  </a:cubicBezTo>
                  <a:close/>
                </a:path>
              </a:pathLst>
            </a:custGeom>
            <a:blipFill>
              <a:blip r:embed="rId5"/>
              <a:stretch>
                <a:fillRect l="-9043" b="-1841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3863" y="6522446"/>
            <a:ext cx="5779599" cy="3545984"/>
            <a:chOff x="0" y="0"/>
            <a:chExt cx="660400" cy="405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405178"/>
            </a:xfrm>
            <a:custGeom>
              <a:avLst/>
              <a:gdLst/>
              <a:ahLst/>
              <a:cxnLst/>
              <a:rect l="l" t="t" r="r" b="b"/>
              <a:pathLst>
                <a:path w="660400" h="405178">
                  <a:moveTo>
                    <a:pt x="220252" y="386109"/>
                  </a:moveTo>
                  <a:cubicBezTo>
                    <a:pt x="254109" y="397623"/>
                    <a:pt x="292600" y="405178"/>
                    <a:pt x="330378" y="405178"/>
                  </a:cubicBezTo>
                  <a:cubicBezTo>
                    <a:pt x="368157" y="405178"/>
                    <a:pt x="404509" y="398701"/>
                    <a:pt x="438009" y="387187"/>
                  </a:cubicBezTo>
                  <a:cubicBezTo>
                    <a:pt x="438723" y="386828"/>
                    <a:pt x="439435" y="386828"/>
                    <a:pt x="440148" y="386469"/>
                  </a:cubicBezTo>
                  <a:cubicBezTo>
                    <a:pt x="565955" y="340413"/>
                    <a:pt x="658618" y="218799"/>
                    <a:pt x="660400" y="85731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85667"/>
                  </a:lnTo>
                  <a:cubicBezTo>
                    <a:pt x="1782" y="219518"/>
                    <a:pt x="93019" y="341133"/>
                    <a:pt x="220252" y="386109"/>
                  </a:cubicBezTo>
                  <a:close/>
                </a:path>
              </a:pathLst>
            </a:custGeom>
            <a:blipFill>
              <a:blip r:embed="rId6"/>
              <a:stretch>
                <a:fillRect l="-6782" t="-17769" r="-678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3863" y="527685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Defining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0025" y="1605915"/>
            <a:ext cx="13783857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Adaptive reuse of commercial space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4279626"/>
            <a:ext cx="10482169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u="none" strike="noStrike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Current literature has focused on: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High density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Office buildings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Luxury residential conversions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7005955"/>
            <a:ext cx="10482169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u="none" strike="noStrike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The scope can be widened to include: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Low and medium densities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Retail and educational land uses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none" strike="noStrike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Affordable housing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88746" y="6165576"/>
            <a:ext cx="144983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TextBox 14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452337" y="297498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7"/>
                </a:lnTo>
                <a:lnTo>
                  <a:pt x="23919297" y="9785167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flipH="1">
            <a:off x="-14212873" y="297498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7"/>
                </a:lnTo>
                <a:lnTo>
                  <a:pt x="23919297" y="9785167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670153" y="689928"/>
            <a:ext cx="9339825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Opportunities with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153" y="1649118"/>
            <a:ext cx="12348664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the reuse of commercial space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2254" y="3468785"/>
            <a:ext cx="526635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Opportunity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6364" y="4699255"/>
            <a:ext cx="5266358" cy="506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Pre-existing necessities</a:t>
            </a: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Transport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Jobs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Community facilities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Pre-existing utilities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Water/electricity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Fire alarms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Lifts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3468785"/>
            <a:ext cx="526635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Opportunity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68525" y="4758055"/>
            <a:ext cx="7453246" cy="4500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Sustainability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Less construction / materials / transport emissions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No deforestation or demolition needed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Estimated 1/2 of upfront carbon emissions compared to business-as-usual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2"/>
          <p:cNvSpPr txBox="1"/>
          <p:nvPr/>
        </p:nvSpPr>
        <p:spPr>
          <a:xfrm>
            <a:off x="17869302" y="9602833"/>
            <a:ext cx="223361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959567" y="308420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flipH="1">
            <a:off x="-11788198" y="308420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 flipH="1">
            <a:off x="-17580584" y="308420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1028700" y="857250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Challenges with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7558" y="3537141"/>
            <a:ext cx="526635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Challenge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1929" y="5669915"/>
            <a:ext cx="5266358" cy="337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Layout limitations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Utilities (i.e. fire alarms, water pipes) would need reworking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Floor plan needs to consider windows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03916" y="3537141"/>
            <a:ext cx="526635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Challenge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0821" y="5751386"/>
            <a:ext cx="5266358" cy="281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Regulations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Zoning may restrict residential use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Little precedent to follow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88465" y="3537141"/>
            <a:ext cx="5266358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Challenge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09363" y="5669915"/>
            <a:ext cx="5266358" cy="337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Aging buildings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Older buildings may not meet safety or sustainability standards for residential use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945005"/>
            <a:ext cx="12348664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the reuse of commercial space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17525910" y="9602833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2770333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7"/>
                </a:lnTo>
                <a:lnTo>
                  <a:pt x="0" y="97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1028700" y="1518920"/>
            <a:ext cx="7786513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Report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62305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A relevant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10917" y="2948223"/>
            <a:ext cx="12008591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1C1B2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“Radical Reuse - From Office to Home” (Hassel, 2023)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80069" y="3995338"/>
            <a:ext cx="9479231" cy="471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Criteria: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Built before 1990</a:t>
            </a:r>
          </a:p>
          <a:p>
            <a:pPr marL="1295397" lvl="2" indent="-431799" algn="l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More likely to be vacant and in greater need of renewal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10+ storeys high</a:t>
            </a:r>
          </a:p>
          <a:p>
            <a:pPr marL="1295397" lvl="2" indent="-431799" algn="l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Structural capacity for additional level</a:t>
            </a:r>
          </a:p>
          <a:p>
            <a:pPr marL="1295397" lvl="2" indent="-431799" algn="l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Sufficient scale to provide greatest benefit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~24m width</a:t>
            </a:r>
          </a:p>
          <a:p>
            <a:pPr marL="1295397" lvl="2" indent="-431799" algn="l">
              <a:lnSpc>
                <a:spcPts val="4199"/>
              </a:lnSpc>
              <a:buFont typeface="Arial"/>
              <a:buChar char="⚬"/>
            </a:pP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Ensures access to natural light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35" y="3995791"/>
            <a:ext cx="630551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Location:</a:t>
            </a: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Melbourne CBD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Aim:</a:t>
            </a:r>
            <a:r>
              <a:rPr lang="en-US" sz="29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To determine the feasibility of adaptive re-use of office buildings, as well as identifying potential buildings to be reused.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1C1B21">
                  <a:alpha val="69804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757181" y="321476"/>
            <a:ext cx="2052105" cy="1944370"/>
          </a:xfrm>
          <a:custGeom>
            <a:avLst/>
            <a:gdLst/>
            <a:ahLst/>
            <a:cxnLst/>
            <a:rect l="l" t="t" r="r" b="b"/>
            <a:pathLst>
              <a:path w="2052105" h="1944370">
                <a:moveTo>
                  <a:pt x="0" y="0"/>
                </a:moveTo>
                <a:lnTo>
                  <a:pt x="2052105" y="0"/>
                </a:lnTo>
                <a:lnTo>
                  <a:pt x="2052105" y="1944370"/>
                </a:lnTo>
                <a:lnTo>
                  <a:pt x="0" y="1944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16457907" y="939423"/>
            <a:ext cx="650654" cy="677765"/>
          </a:xfrm>
          <a:custGeom>
            <a:avLst/>
            <a:gdLst/>
            <a:ahLst/>
            <a:cxnLst/>
            <a:rect l="l" t="t" r="r" b="b"/>
            <a:pathLst>
              <a:path w="650654" h="677765">
                <a:moveTo>
                  <a:pt x="0" y="0"/>
                </a:moveTo>
                <a:lnTo>
                  <a:pt x="650654" y="0"/>
                </a:lnTo>
                <a:lnTo>
                  <a:pt x="650654" y="677765"/>
                </a:lnTo>
                <a:lnTo>
                  <a:pt x="0" y="677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247650" y="9667875"/>
            <a:ext cx="10100505" cy="45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i="1">
                <a:solidFill>
                  <a:srgbClr val="1C1B21">
                    <a:alpha val="69804"/>
                  </a:srgbClr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Hassel (2023). Radical Reuse - From Office to Home.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98472" y="9602833"/>
            <a:ext cx="194191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308420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9287419" y="605155"/>
            <a:ext cx="9346498" cy="9288082"/>
          </a:xfrm>
          <a:custGeom>
            <a:avLst/>
            <a:gdLst/>
            <a:ahLst/>
            <a:cxnLst/>
            <a:rect l="l" t="t" r="r" b="b"/>
            <a:pathLst>
              <a:path w="9346498" h="9288082">
                <a:moveTo>
                  <a:pt x="0" y="0"/>
                </a:moveTo>
                <a:lnTo>
                  <a:pt x="9346498" y="0"/>
                </a:lnTo>
                <a:lnTo>
                  <a:pt x="9346498" y="9288082"/>
                </a:lnTo>
                <a:lnTo>
                  <a:pt x="0" y="9288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028700" y="1518920"/>
            <a:ext cx="8873574" cy="103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1C1B21"/>
                </a:solidFill>
                <a:latin typeface="Poppins Bold"/>
                <a:ea typeface="Poppins Bold"/>
                <a:cs typeface="Poppins Bold"/>
                <a:sym typeface="Poppins Bold"/>
              </a:rPr>
              <a:t>Report Cont.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62305"/>
            <a:ext cx="7786513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55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A relevant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156522"/>
            <a:ext cx="8974003" cy="645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r>
              <a:rPr lang="en-US" sz="2799" b="1">
                <a:solidFill>
                  <a:srgbClr val="1C1B21">
                    <a:alpha val="69804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Findings:</a:t>
            </a:r>
          </a:p>
          <a:p>
            <a:pPr algn="l">
              <a:lnSpc>
                <a:spcPts val="3919"/>
              </a:lnSpc>
            </a:pPr>
            <a:endParaRPr lang="en-US" sz="2799" b="1">
              <a:solidFill>
                <a:srgbClr val="1C1B21">
                  <a:alpha val="69804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1209039" lvl="2" indent="-403013" algn="just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86 buildings in the CBD showed potential for reuse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Even considering half of these options (43 buildings), an estimated 10,000-12,000 dwellings could be created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Compared to a new development, only an estimated half of the carbon emissions would be produced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1C1B21">
                    <a:alpha val="69804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EG: 469 La Trobe Street could provide 217 dwellings using the existing footprint or 261 dwellings if constructing additional floors.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21246" y="9807512"/>
            <a:ext cx="566754" cy="50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C1B21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</Words>
  <PresentationFormat>Custom</PresentationFormat>
  <Paragraphs>236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Poppins Italics</vt:lpstr>
      <vt:lpstr>Poppins Medium</vt:lpstr>
      <vt:lpstr>Poppins</vt:lpstr>
      <vt:lpstr>Poppins Bold Italics</vt:lpstr>
      <vt:lpstr>Arial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2024-10-10T01:37:32Z</dcterms:modified>
  <dc:identifier>DAGRiSfV0Fk</dc:identifier>
</cp:coreProperties>
</file>