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2" r:id="rId1"/>
  </p:sldMasterIdLst>
  <p:notesMasterIdLst>
    <p:notesMasterId r:id="rId17"/>
  </p:notesMasterIdLst>
  <p:sldIdLst>
    <p:sldId id="256" r:id="rId2"/>
    <p:sldId id="264" r:id="rId3"/>
    <p:sldId id="259" r:id="rId4"/>
    <p:sldId id="265" r:id="rId5"/>
    <p:sldId id="266" r:id="rId6"/>
    <p:sldId id="262" r:id="rId7"/>
    <p:sldId id="267" r:id="rId8"/>
    <p:sldId id="268" r:id="rId9"/>
    <p:sldId id="269" r:id="rId10"/>
    <p:sldId id="271" r:id="rId11"/>
    <p:sldId id="270" r:id="rId12"/>
    <p:sldId id="272" r:id="rId13"/>
    <p:sldId id="273" r:id="rId14"/>
    <p:sldId id="274" r:id="rId15"/>
    <p:sldId id="27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C0C1"/>
    <a:srgbClr val="BEE9B9"/>
    <a:srgbClr val="E9E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96"/>
    <p:restoredTop sz="94674"/>
  </p:normalViewPr>
  <p:slideViewPr>
    <p:cSldViewPr snapToGrid="0">
      <p:cViewPr>
        <p:scale>
          <a:sx n="60" d="100"/>
          <a:sy n="60" d="100"/>
        </p:scale>
        <p:origin x="2720" y="10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1AE14-F843-D64B-B0C3-513C834A841E}" type="datetimeFigureOut">
              <a:rPr lang="en-US" smtClean="0"/>
              <a:t>9/28/24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D1A0D-693C-6F49-AC2E-581E72FDE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81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4D1A0D-693C-6F49-AC2E-581E72FDEA9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01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479B-705B-4489-957E-7E8A228BDFA0}" type="datetime1">
              <a:rPr lang="en-US" smtClean="0"/>
              <a:t>9/28/24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338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66AD-7C08-490A-ADA4-B47E10FB2407}" type="datetime1">
              <a:rPr lang="en-US" smtClean="0"/>
              <a:t>9/28/24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25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5027-4255-49E7-9841-CD21BCC99996}" type="datetime1">
              <a:rPr lang="en-US" smtClean="0"/>
              <a:t>9/28/24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01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F774-3FA6-43B8-9241-99959C8FD463}" type="datetime1">
              <a:rPr lang="en-US" smtClean="0"/>
              <a:t>9/28/24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092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4452-5DCC-4FE2-A5C9-8A5EF6714D65}" type="datetime1">
              <a:rPr lang="en-US" smtClean="0"/>
              <a:t>9/28/24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732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BC2-0180-4F3A-A895-A85BC724D472}" type="datetime1">
              <a:rPr lang="en-US" smtClean="0"/>
              <a:t>9/28/24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415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A9BA-4E8F-439E-BEA4-91FBA01E3F5F}" type="datetime1">
              <a:rPr lang="en-US" smtClean="0"/>
              <a:t>9/28/24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931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F18-0007-481C-AA29-413124BC3EE7}" type="datetime1">
              <a:rPr lang="en-US" smtClean="0"/>
              <a:t>9/28/24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239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9870-3748-43AD-B547-02A075CB4A1D}" type="datetime1">
              <a:rPr lang="en-US" smtClean="0"/>
              <a:t>9/28/24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104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7897-33C5-4F1A-9307-D068E37F3DC7}" type="datetime1">
              <a:rPr lang="en-US" smtClean="0"/>
              <a:t>9/28/24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012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71BA-CC09-47C8-A6DF-F5C5CB59CEEC}" type="datetime1">
              <a:rPr lang="en-US" smtClean="0"/>
              <a:t>9/28/24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552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DA38F49-B3E2-4BF0-BEC7-C30D34ABBB8D}" type="datetime1">
              <a:rPr lang="en-US" smtClean="0"/>
              <a:t>9/28/24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183557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lanning.org.au/documents/item/121" TargetMode="External"/><Relationship Id="rId3" Type="http://schemas.openxmlformats.org/officeDocument/2006/relationships/hyperlink" Target="https://www.planning.vic.gov.au/__data/assets/pdf_file/0022/653125/Creating-a-more-liveable-Melbourne.pdf" TargetMode="External"/><Relationship Id="rId7" Type="http://schemas.openxmlformats.org/officeDocument/2006/relationships/hyperlink" Target="https://onefinaleffort.com/auckland" TargetMode="External"/><Relationship Id="rId2" Type="http://schemas.openxmlformats.org/officeDocument/2006/relationships/hyperlink" Target="https://nhc.org/wp-content/uploads/2017/03/The-Impacts-of-Affordable-Housing-on-Education-1.pdf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jstor.org/stable/684782" TargetMode="External"/><Relationship Id="rId5" Type="http://schemas.openxmlformats.org/officeDocument/2006/relationships/hyperlink" Target="https://policy-futures.centre.uq.edu.au/files/7682/PolicyFutures2021_Krysiak.pdf" TargetMode="External"/><Relationship Id="rId10" Type="http://schemas.openxmlformats.org/officeDocument/2006/relationships/hyperlink" Target="https://theconversation.com/children-belong-in-the-suburbs-with-more-families-in-apartments-such-attitudes-are-changing-93742" TargetMode="External"/><Relationship Id="rId4" Type="http://schemas.openxmlformats.org/officeDocument/2006/relationships/hyperlink" Target="https://doi.org/10.1016/j.healthplace.2023.103070" TargetMode="External"/><Relationship Id="rId9" Type="http://schemas.openxmlformats.org/officeDocument/2006/relationships/hyperlink" Target="https://doi.org/10.1016/j.landusepol.2020.10474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CC393EB0-C44D-41D2-BEF6-291E43406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3" name="Picture 1032">
            <a:extLst>
              <a:ext uri="{FF2B5EF4-FFF2-40B4-BE49-F238E27FC236}">
                <a16:creationId xmlns:a16="http://schemas.microsoft.com/office/drawing/2014/main" id="{27F47B0A-40EE-41EA-815D-384670FF1A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035" name="Picture 1034">
            <a:extLst>
              <a:ext uri="{FF2B5EF4-FFF2-40B4-BE49-F238E27FC236}">
                <a16:creationId xmlns:a16="http://schemas.microsoft.com/office/drawing/2014/main" id="{43AC9E88-695B-421A-B3FF-5BC41EF58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054" name="Rectangle 1053">
            <a:extLst>
              <a:ext uri="{FF2B5EF4-FFF2-40B4-BE49-F238E27FC236}">
                <a16:creationId xmlns:a16="http://schemas.microsoft.com/office/drawing/2014/main" id="{C5A7D586-7678-4F41-A289-1F83BB95F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5" name="Rectangle 1054">
            <a:extLst>
              <a:ext uri="{FF2B5EF4-FFF2-40B4-BE49-F238E27FC236}">
                <a16:creationId xmlns:a16="http://schemas.microsoft.com/office/drawing/2014/main" id="{F88A7F60-B102-433E-BE45-95BBC5828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8123" y="0"/>
            <a:ext cx="463972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New downtown Vancouver park gets First Nations &quot;Rainbow&quot; Park name |  Urbanized">
            <a:extLst>
              <a:ext uri="{FF2B5EF4-FFF2-40B4-BE49-F238E27FC236}">
                <a16:creationId xmlns:a16="http://schemas.microsoft.com/office/drawing/2014/main" id="{90EA1E76-5A68-8F04-9295-D7FBFE52D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1" r="18611"/>
          <a:stretch/>
        </p:blipFill>
        <p:spPr bwMode="auto">
          <a:xfrm>
            <a:off x="1007761" y="227"/>
            <a:ext cx="5740362" cy="68580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6" name="Rectangle 1055">
            <a:extLst>
              <a:ext uri="{FF2B5EF4-FFF2-40B4-BE49-F238E27FC236}">
                <a16:creationId xmlns:a16="http://schemas.microsoft.com/office/drawing/2014/main" id="{3153C0C7-BA84-429D-A533-F021A955B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CA7C4F-59B7-09B7-5C21-20A84BB8DD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08739" y="3428998"/>
            <a:ext cx="2863229" cy="2268559"/>
          </a:xfrm>
        </p:spPr>
        <p:txBody>
          <a:bodyPr>
            <a:normAutofit/>
          </a:bodyPr>
          <a:lstStyle/>
          <a:p>
            <a:r>
              <a:rPr lang="en-US" sz="3600"/>
              <a:t>Designing Density for Families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720986-59FF-19AE-608A-08F6F15109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77054" y="2268786"/>
            <a:ext cx="2694914" cy="1160213"/>
          </a:xfrm>
        </p:spPr>
        <p:txBody>
          <a:bodyPr>
            <a:normAutofit/>
          </a:bodyPr>
          <a:lstStyle/>
          <a:p>
            <a:r>
              <a:rPr lang="en-US" sz="1600" dirty="0"/>
              <a:t>Tom Kennedy – University of Queensland</a:t>
            </a:r>
          </a:p>
        </p:txBody>
      </p:sp>
      <p:sp>
        <p:nvSpPr>
          <p:cNvPr id="1043" name="Rectangle 1042">
            <a:extLst>
              <a:ext uri="{FF2B5EF4-FFF2-40B4-BE49-F238E27FC236}">
                <a16:creationId xmlns:a16="http://schemas.microsoft.com/office/drawing/2014/main" id="{F20D64EC-C0BF-4228-85C3-76D9D1518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0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DBBA26C-89C3-411F-9753-606A413F8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AD2215-6311-4D1C-B6B5-F57CB6BFC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BA5DE79-30D1-4A10-8DB9-0A6E523A97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BD0D63-D23F-4AE7-8270-4185EF9C1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168E9E-94E9-4BE3-B88C-C8A468117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2107AC1-AA0D-4097-B03D-FD3C632AB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8D231A-EC46-4736-B00F-76D307082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2806DFD-E192-42CC-B190-3C4C95B8F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9867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58A0B6A-DEC0-46AC-8D12-B6E45FCD1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33" y="0"/>
            <a:ext cx="12189867" cy="6858001"/>
          </a:xfrm>
          <a:prstGeom prst="rect">
            <a:avLst/>
          </a:prstGeom>
          <a:solidFill>
            <a:schemeClr val="tx2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C1A506D-EB69-4549-9782-F0EBB2A9AE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908AC3-D736-DC8C-7630-B029CB8D3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744" y="1437784"/>
            <a:ext cx="7908513" cy="15013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dirty="0"/>
              <a:t>Solutions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F4BD7E-C242-1C16-1658-D7B002F8F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16133" y="3606562"/>
            <a:ext cx="5357600" cy="1160213"/>
          </a:xfrm>
        </p:spPr>
        <p:txBody>
          <a:bodyPr vert="horz" lIns="91440" tIns="0" rIns="91440" bIns="45720" rtlCol="0" anchor="t">
            <a:noAutofit/>
          </a:bodyPr>
          <a:lstStyle/>
          <a:p>
            <a:pPr marL="342900" indent="-342900" algn="ctr">
              <a:lnSpc>
                <a:spcPct val="110000"/>
              </a:lnSpc>
              <a:buAutoNum type="alphaLcPeriod"/>
            </a:pPr>
            <a:r>
              <a:rPr lang="en-US" b="1" dirty="0"/>
              <a:t>Planning reforms to deliver greater housing choice in school catchments </a:t>
            </a:r>
          </a:p>
          <a:p>
            <a:pPr marL="342900" indent="-342900" algn="ctr">
              <a:lnSpc>
                <a:spcPct val="110000"/>
              </a:lnSpc>
              <a:buAutoNum type="alphaLcPeriod"/>
            </a:pPr>
            <a:r>
              <a:rPr lang="en-US" b="1" dirty="0"/>
              <a:t>De-risking household-related amenities</a:t>
            </a:r>
          </a:p>
          <a:p>
            <a:pPr marL="342900" indent="-342900" algn="ctr">
              <a:lnSpc>
                <a:spcPct val="110000"/>
              </a:lnSpc>
              <a:buAutoNum type="alphaLcPeriod"/>
            </a:pPr>
            <a:r>
              <a:rPr lang="en-US" b="1" dirty="0"/>
              <a:t>Child-friendly design</a:t>
            </a:r>
          </a:p>
        </p:txBody>
      </p:sp>
    </p:spTree>
    <p:extLst>
      <p:ext uri="{BB962C8B-B14F-4D97-AF65-F5344CB8AC3E}">
        <p14:creationId xmlns:p14="http://schemas.microsoft.com/office/powerpoint/2010/main" val="1535436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13" name="Picture 6212">
            <a:extLst>
              <a:ext uri="{FF2B5EF4-FFF2-40B4-BE49-F238E27FC236}">
                <a16:creationId xmlns:a16="http://schemas.microsoft.com/office/drawing/2014/main" id="{2FA3880A-8D8F-466C-A4A1-F07BCDD37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6215" name="Picture 6214">
            <a:extLst>
              <a:ext uri="{FF2B5EF4-FFF2-40B4-BE49-F238E27FC236}">
                <a16:creationId xmlns:a16="http://schemas.microsoft.com/office/drawing/2014/main" id="{3C0A64CB-20A1-4508-B568-284EB04F7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6217" name="Rectangle 6216">
            <a:extLst>
              <a:ext uri="{FF2B5EF4-FFF2-40B4-BE49-F238E27FC236}">
                <a16:creationId xmlns:a16="http://schemas.microsoft.com/office/drawing/2014/main" id="{8DA14841-53A4-4935-BE65-C8373B8A6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219" name="Rectangle 6218">
            <a:extLst>
              <a:ext uri="{FF2B5EF4-FFF2-40B4-BE49-F238E27FC236}">
                <a16:creationId xmlns:a16="http://schemas.microsoft.com/office/drawing/2014/main" id="{9877C2CF-B2DD-41C8-8B5E-152673376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221" name="Rectangle 6220">
            <a:extLst>
              <a:ext uri="{FF2B5EF4-FFF2-40B4-BE49-F238E27FC236}">
                <a16:creationId xmlns:a16="http://schemas.microsoft.com/office/drawing/2014/main" id="{24923D72-7E69-464B-94C5-B2530008D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223" name="Rectangle 6222">
            <a:extLst>
              <a:ext uri="{FF2B5EF4-FFF2-40B4-BE49-F238E27FC236}">
                <a16:creationId xmlns:a16="http://schemas.microsoft.com/office/drawing/2014/main" id="{A00CCC86-7A88-4DFF-A0D0-6604606A2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225" name="TextBox 6224">
            <a:extLst>
              <a:ext uri="{FF2B5EF4-FFF2-40B4-BE49-F238E27FC236}">
                <a16:creationId xmlns:a16="http://schemas.microsoft.com/office/drawing/2014/main" id="{E1F8ABFD-155B-4386-AE33-6E13057CF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6227" name="Rectangle 6226">
            <a:extLst>
              <a:ext uri="{FF2B5EF4-FFF2-40B4-BE49-F238E27FC236}">
                <a16:creationId xmlns:a16="http://schemas.microsoft.com/office/drawing/2014/main" id="{A97B08B2-0DA5-4B7F-A47D-5C15ECFB0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The Portland Art of Feel-Good Densification">
            <a:extLst>
              <a:ext uri="{FF2B5EF4-FFF2-40B4-BE49-F238E27FC236}">
                <a16:creationId xmlns:a16="http://schemas.microsoft.com/office/drawing/2014/main" id="{24E06CA6-205C-F676-AD00-3830361E2B0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13537" b="-1"/>
          <a:stretch/>
        </p:blipFill>
        <p:spPr bwMode="auto">
          <a:xfrm>
            <a:off x="20" y="227"/>
            <a:ext cx="12191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29" name="Picture 6228">
            <a:extLst>
              <a:ext uri="{FF2B5EF4-FFF2-40B4-BE49-F238E27FC236}">
                <a16:creationId xmlns:a16="http://schemas.microsoft.com/office/drawing/2014/main" id="{19C770FC-6D2D-4B73-8219-CFEB0B14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6231" name="Picture 6230">
            <a:extLst>
              <a:ext uri="{FF2B5EF4-FFF2-40B4-BE49-F238E27FC236}">
                <a16:creationId xmlns:a16="http://schemas.microsoft.com/office/drawing/2014/main" id="{2DD31FDA-BCB5-4B8D-8FB8-8CCF019C9F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6233" name="Rectangle 6232">
            <a:extLst>
              <a:ext uri="{FF2B5EF4-FFF2-40B4-BE49-F238E27FC236}">
                <a16:creationId xmlns:a16="http://schemas.microsoft.com/office/drawing/2014/main" id="{590A298A-601D-412F-9A93-09DCA9DBE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35" name="Rectangle 6234">
            <a:extLst>
              <a:ext uri="{FF2B5EF4-FFF2-40B4-BE49-F238E27FC236}">
                <a16:creationId xmlns:a16="http://schemas.microsoft.com/office/drawing/2014/main" id="{7474A3CD-596C-4FAC-8913-C98848CD2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37" name="Rectangle 6236">
            <a:extLst>
              <a:ext uri="{FF2B5EF4-FFF2-40B4-BE49-F238E27FC236}">
                <a16:creationId xmlns:a16="http://schemas.microsoft.com/office/drawing/2014/main" id="{06A99299-7151-43AF-94CF-2ADA8412B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5" y="0"/>
            <a:ext cx="4431479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8B3312-8050-5C3E-E328-C8074B0BA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738" y="808056"/>
            <a:ext cx="2659944" cy="12255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 b="1" dirty="0"/>
              <a:t>Planning reforms to deliver greater housing choice in school catchments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CD3250-6D2E-630F-4C4D-C4BB507B13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66281" y="2171700"/>
            <a:ext cx="2668401" cy="38782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/>
              <a:t>Permissive planning settings to enable gentle density in catchments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/>
              <a:t>Delivers equality of access to education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/>
              <a:t>Facilitates housing affordable to teachers</a:t>
            </a:r>
          </a:p>
        </p:txBody>
      </p:sp>
      <p:sp>
        <p:nvSpPr>
          <p:cNvPr id="6239" name="Rectangle 6238">
            <a:extLst>
              <a:ext uri="{FF2B5EF4-FFF2-40B4-BE49-F238E27FC236}">
                <a16:creationId xmlns:a16="http://schemas.microsoft.com/office/drawing/2014/main" id="{09BB4655-F250-4A6F-9526-13AFF6118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3755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57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174">
            <a:extLst>
              <a:ext uri="{FF2B5EF4-FFF2-40B4-BE49-F238E27FC236}">
                <a16:creationId xmlns:a16="http://schemas.microsoft.com/office/drawing/2014/main" id="{2FA3880A-8D8F-466C-A4A1-F07BCDD37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7177" name="Picture 7176">
            <a:extLst>
              <a:ext uri="{FF2B5EF4-FFF2-40B4-BE49-F238E27FC236}">
                <a16:creationId xmlns:a16="http://schemas.microsoft.com/office/drawing/2014/main" id="{3C0A64CB-20A1-4508-B568-284EB04F7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7179" name="Rectangle 7178">
            <a:extLst>
              <a:ext uri="{FF2B5EF4-FFF2-40B4-BE49-F238E27FC236}">
                <a16:creationId xmlns:a16="http://schemas.microsoft.com/office/drawing/2014/main" id="{8DA14841-53A4-4935-BE65-C8373B8A6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181" name="Rectangle 7180">
            <a:extLst>
              <a:ext uri="{FF2B5EF4-FFF2-40B4-BE49-F238E27FC236}">
                <a16:creationId xmlns:a16="http://schemas.microsoft.com/office/drawing/2014/main" id="{9877C2CF-B2DD-41C8-8B5E-152673376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183" name="Rectangle 7182">
            <a:extLst>
              <a:ext uri="{FF2B5EF4-FFF2-40B4-BE49-F238E27FC236}">
                <a16:creationId xmlns:a16="http://schemas.microsoft.com/office/drawing/2014/main" id="{24923D72-7E69-464B-94C5-B2530008D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185" name="Rectangle 7184">
            <a:extLst>
              <a:ext uri="{FF2B5EF4-FFF2-40B4-BE49-F238E27FC236}">
                <a16:creationId xmlns:a16="http://schemas.microsoft.com/office/drawing/2014/main" id="{A00CCC86-7A88-4DFF-A0D0-6604606A2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187" name="TextBox 7186">
            <a:extLst>
              <a:ext uri="{FF2B5EF4-FFF2-40B4-BE49-F238E27FC236}">
                <a16:creationId xmlns:a16="http://schemas.microsoft.com/office/drawing/2014/main" id="{E1F8ABFD-155B-4386-AE33-6E13057CF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7189" name="Rectangle 7188">
            <a:extLst>
              <a:ext uri="{FF2B5EF4-FFF2-40B4-BE49-F238E27FC236}">
                <a16:creationId xmlns:a16="http://schemas.microsoft.com/office/drawing/2014/main" id="{A97B08B2-0DA5-4B7F-A47D-5C15ECFB0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Photo">
            <a:extLst>
              <a:ext uri="{FF2B5EF4-FFF2-40B4-BE49-F238E27FC236}">
                <a16:creationId xmlns:a16="http://schemas.microsoft.com/office/drawing/2014/main" id="{2025482E-2362-2133-7B6F-5DDD77E0B3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60" r="9091" b="6329"/>
          <a:stretch/>
        </p:blipFill>
        <p:spPr bwMode="auto">
          <a:xfrm>
            <a:off x="20" y="227"/>
            <a:ext cx="12191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1" name="Picture 7190">
            <a:extLst>
              <a:ext uri="{FF2B5EF4-FFF2-40B4-BE49-F238E27FC236}">
                <a16:creationId xmlns:a16="http://schemas.microsoft.com/office/drawing/2014/main" id="{19C770FC-6D2D-4B73-8219-CFEB0B14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7193" name="Picture 7192">
            <a:extLst>
              <a:ext uri="{FF2B5EF4-FFF2-40B4-BE49-F238E27FC236}">
                <a16:creationId xmlns:a16="http://schemas.microsoft.com/office/drawing/2014/main" id="{2DD31FDA-BCB5-4B8D-8FB8-8CCF019C9F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7195" name="Rectangle 7194">
            <a:extLst>
              <a:ext uri="{FF2B5EF4-FFF2-40B4-BE49-F238E27FC236}">
                <a16:creationId xmlns:a16="http://schemas.microsoft.com/office/drawing/2014/main" id="{590A298A-601D-412F-9A93-09DCA9DBE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97" name="Rectangle 7196">
            <a:extLst>
              <a:ext uri="{FF2B5EF4-FFF2-40B4-BE49-F238E27FC236}">
                <a16:creationId xmlns:a16="http://schemas.microsoft.com/office/drawing/2014/main" id="{7474A3CD-596C-4FAC-8913-C98848CD2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99" name="Rectangle 7198">
            <a:extLst>
              <a:ext uri="{FF2B5EF4-FFF2-40B4-BE49-F238E27FC236}">
                <a16:creationId xmlns:a16="http://schemas.microsoft.com/office/drawing/2014/main" id="{06A99299-7151-43AF-94CF-2ADA8412B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5" y="0"/>
            <a:ext cx="4431479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22BD75-6020-43C3-F27D-77EF6B056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738" y="808056"/>
            <a:ext cx="2918172" cy="12255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b="1" dirty="0"/>
              <a:t>De-risking the establishment of household-related amenities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E44137-7298-48B2-7508-FABD6420EC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66281" y="2171700"/>
            <a:ext cx="2668401" cy="38782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200"/>
              <a:t>Establish a household-related amenities activity group</a:t>
            </a:r>
          </a:p>
          <a:p>
            <a:pPr marL="742950" lvl="1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200"/>
              <a:t>Food and drink outlet</a:t>
            </a:r>
          </a:p>
          <a:p>
            <a:pPr marL="742950" lvl="1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200"/>
              <a:t>Childcare services</a:t>
            </a:r>
          </a:p>
          <a:p>
            <a:pPr marL="742950" lvl="1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200"/>
              <a:t>Educational establishment</a:t>
            </a:r>
          </a:p>
          <a:p>
            <a:pPr marL="742950" lvl="1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200"/>
              <a:t>Health care services</a:t>
            </a:r>
          </a:p>
          <a:p>
            <a:pPr marL="742950" lvl="1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200"/>
              <a:t>Community use</a:t>
            </a:r>
          </a:p>
          <a:p>
            <a:pPr marL="742950" lvl="1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200"/>
              <a:t>Shop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200"/>
              <a:t>Lower the level of assessment to code assessable, responsive to scale</a:t>
            </a:r>
          </a:p>
        </p:txBody>
      </p:sp>
      <p:sp>
        <p:nvSpPr>
          <p:cNvPr id="7201" name="Rectangle 7200">
            <a:extLst>
              <a:ext uri="{FF2B5EF4-FFF2-40B4-BE49-F238E27FC236}">
                <a16:creationId xmlns:a16="http://schemas.microsoft.com/office/drawing/2014/main" id="{09BB4655-F250-4A6F-9526-13AFF6118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3755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915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8198">
            <a:extLst>
              <a:ext uri="{FF2B5EF4-FFF2-40B4-BE49-F238E27FC236}">
                <a16:creationId xmlns:a16="http://schemas.microsoft.com/office/drawing/2014/main" id="{2FA3880A-8D8F-466C-A4A1-F07BCDD37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8201" name="Picture 8200">
            <a:extLst>
              <a:ext uri="{FF2B5EF4-FFF2-40B4-BE49-F238E27FC236}">
                <a16:creationId xmlns:a16="http://schemas.microsoft.com/office/drawing/2014/main" id="{3C0A64CB-20A1-4508-B568-284EB04F7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203" name="Rectangle 8202">
            <a:extLst>
              <a:ext uri="{FF2B5EF4-FFF2-40B4-BE49-F238E27FC236}">
                <a16:creationId xmlns:a16="http://schemas.microsoft.com/office/drawing/2014/main" id="{8DA14841-53A4-4935-BE65-C8373B8A6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205" name="Rectangle 8204">
            <a:extLst>
              <a:ext uri="{FF2B5EF4-FFF2-40B4-BE49-F238E27FC236}">
                <a16:creationId xmlns:a16="http://schemas.microsoft.com/office/drawing/2014/main" id="{9877C2CF-B2DD-41C8-8B5E-152673376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207" name="Rectangle 8206">
            <a:extLst>
              <a:ext uri="{FF2B5EF4-FFF2-40B4-BE49-F238E27FC236}">
                <a16:creationId xmlns:a16="http://schemas.microsoft.com/office/drawing/2014/main" id="{24923D72-7E69-464B-94C5-B2530008D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209" name="Rectangle 8208">
            <a:extLst>
              <a:ext uri="{FF2B5EF4-FFF2-40B4-BE49-F238E27FC236}">
                <a16:creationId xmlns:a16="http://schemas.microsoft.com/office/drawing/2014/main" id="{A00CCC86-7A88-4DFF-A0D0-6604606A2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211" name="TextBox 8210">
            <a:extLst>
              <a:ext uri="{FF2B5EF4-FFF2-40B4-BE49-F238E27FC236}">
                <a16:creationId xmlns:a16="http://schemas.microsoft.com/office/drawing/2014/main" id="{E1F8ABFD-155B-4386-AE33-6E13057CF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8213" name="Rectangle 8212">
            <a:extLst>
              <a:ext uri="{FF2B5EF4-FFF2-40B4-BE49-F238E27FC236}">
                <a16:creationId xmlns:a16="http://schemas.microsoft.com/office/drawing/2014/main" id="{A97B08B2-0DA5-4B7F-A47D-5C15ECFB0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Design and Planning Policy for Family-Friendly Apartment Living">
            <a:extLst>
              <a:ext uri="{FF2B5EF4-FFF2-40B4-BE49-F238E27FC236}">
                <a16:creationId xmlns:a16="http://schemas.microsoft.com/office/drawing/2014/main" id="{AD6A54B4-6A1F-3552-2199-E066CF1CBC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50" r="9091" b="166"/>
          <a:stretch/>
        </p:blipFill>
        <p:spPr bwMode="auto">
          <a:xfrm>
            <a:off x="20" y="227"/>
            <a:ext cx="12191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5" name="Picture 8214">
            <a:extLst>
              <a:ext uri="{FF2B5EF4-FFF2-40B4-BE49-F238E27FC236}">
                <a16:creationId xmlns:a16="http://schemas.microsoft.com/office/drawing/2014/main" id="{19C770FC-6D2D-4B73-8219-CFEB0B14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8217" name="Picture 8216">
            <a:extLst>
              <a:ext uri="{FF2B5EF4-FFF2-40B4-BE49-F238E27FC236}">
                <a16:creationId xmlns:a16="http://schemas.microsoft.com/office/drawing/2014/main" id="{2DD31FDA-BCB5-4B8D-8FB8-8CCF019C9F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219" name="Rectangle 8218">
            <a:extLst>
              <a:ext uri="{FF2B5EF4-FFF2-40B4-BE49-F238E27FC236}">
                <a16:creationId xmlns:a16="http://schemas.microsoft.com/office/drawing/2014/main" id="{590A298A-601D-412F-9A93-09DCA9DBE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21" name="Rectangle 8220">
            <a:extLst>
              <a:ext uri="{FF2B5EF4-FFF2-40B4-BE49-F238E27FC236}">
                <a16:creationId xmlns:a16="http://schemas.microsoft.com/office/drawing/2014/main" id="{7474A3CD-596C-4FAC-8913-C98848CD2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23" name="Rectangle 8222">
            <a:extLst>
              <a:ext uri="{FF2B5EF4-FFF2-40B4-BE49-F238E27FC236}">
                <a16:creationId xmlns:a16="http://schemas.microsoft.com/office/drawing/2014/main" id="{06A99299-7151-43AF-94CF-2ADA8412B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5" y="0"/>
            <a:ext cx="4431479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6A3303-0336-6B59-4F01-09C02664E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738" y="808056"/>
            <a:ext cx="2659944" cy="12255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 b="1" dirty="0"/>
              <a:t>Child-friendly design principles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DABCFA-B13D-BE08-0FA2-10AF999753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66281" y="2171700"/>
            <a:ext cx="2668401" cy="387824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Establishing child-friendly design guidelines, relating to and </a:t>
            </a:r>
            <a:r>
              <a:rPr lang="en-US" dirty="0" err="1"/>
              <a:t>incentivising</a:t>
            </a:r>
            <a:r>
              <a:rPr lang="en-US" dirty="0"/>
              <a:t>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Play spaces in communal space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Suitable apartment layouts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Sufficient indoor and outdoor storage</a:t>
            </a:r>
          </a:p>
        </p:txBody>
      </p:sp>
      <p:sp>
        <p:nvSpPr>
          <p:cNvPr id="8225" name="Rectangle 8224">
            <a:extLst>
              <a:ext uri="{FF2B5EF4-FFF2-40B4-BE49-F238E27FC236}">
                <a16:creationId xmlns:a16="http://schemas.microsoft.com/office/drawing/2014/main" id="{09BB4655-F250-4A6F-9526-13AFF6118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3755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895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51" name="Picture 9250">
            <a:extLst>
              <a:ext uri="{FF2B5EF4-FFF2-40B4-BE49-F238E27FC236}">
                <a16:creationId xmlns:a16="http://schemas.microsoft.com/office/drawing/2014/main" id="{2FA3880A-8D8F-466C-A4A1-F07BCDD37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9252" name="Picture 9251">
            <a:extLst>
              <a:ext uri="{FF2B5EF4-FFF2-40B4-BE49-F238E27FC236}">
                <a16:creationId xmlns:a16="http://schemas.microsoft.com/office/drawing/2014/main" id="{3C0A64CB-20A1-4508-B568-284EB04F7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9253" name="Rectangle 9252">
            <a:extLst>
              <a:ext uri="{FF2B5EF4-FFF2-40B4-BE49-F238E27FC236}">
                <a16:creationId xmlns:a16="http://schemas.microsoft.com/office/drawing/2014/main" id="{8DA14841-53A4-4935-BE65-C8373B8A6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254" name="Rectangle 9253">
            <a:extLst>
              <a:ext uri="{FF2B5EF4-FFF2-40B4-BE49-F238E27FC236}">
                <a16:creationId xmlns:a16="http://schemas.microsoft.com/office/drawing/2014/main" id="{9877C2CF-B2DD-41C8-8B5E-152673376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255" name="Rectangle 9254">
            <a:extLst>
              <a:ext uri="{FF2B5EF4-FFF2-40B4-BE49-F238E27FC236}">
                <a16:creationId xmlns:a16="http://schemas.microsoft.com/office/drawing/2014/main" id="{24923D72-7E69-464B-94C5-B2530008D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256" name="Rectangle 9255">
            <a:extLst>
              <a:ext uri="{FF2B5EF4-FFF2-40B4-BE49-F238E27FC236}">
                <a16:creationId xmlns:a16="http://schemas.microsoft.com/office/drawing/2014/main" id="{A00CCC86-7A88-4DFF-A0D0-6604606A2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257" name="TextBox 9256">
            <a:extLst>
              <a:ext uri="{FF2B5EF4-FFF2-40B4-BE49-F238E27FC236}">
                <a16:creationId xmlns:a16="http://schemas.microsoft.com/office/drawing/2014/main" id="{E1F8ABFD-155B-4386-AE33-6E13057CF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9258" name="Rectangle 9257">
            <a:extLst>
              <a:ext uri="{FF2B5EF4-FFF2-40B4-BE49-F238E27FC236}">
                <a16:creationId xmlns:a16="http://schemas.microsoft.com/office/drawing/2014/main" id="{3FAD17B9-9E6C-4DD1-9728-97B5E5FCCA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259" name="Rectangle 9258">
            <a:extLst>
              <a:ext uri="{FF2B5EF4-FFF2-40B4-BE49-F238E27FC236}">
                <a16:creationId xmlns:a16="http://schemas.microsoft.com/office/drawing/2014/main" id="{D7AC3F90-A588-42FF-B41D-062A8D91B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Construction fatigue: What can you do about noise from building sites?">
            <a:extLst>
              <a:ext uri="{FF2B5EF4-FFF2-40B4-BE49-F238E27FC236}">
                <a16:creationId xmlns:a16="http://schemas.microsoft.com/office/drawing/2014/main" id="{C592F4B4-70E2-BF73-560A-23E8D188414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8" r="-1" b="-1"/>
          <a:stretch/>
        </p:blipFill>
        <p:spPr bwMode="auto">
          <a:xfrm>
            <a:off x="153" y="10"/>
            <a:ext cx="1219169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60" name="Picture 9259">
            <a:extLst>
              <a:ext uri="{FF2B5EF4-FFF2-40B4-BE49-F238E27FC236}">
                <a16:creationId xmlns:a16="http://schemas.microsoft.com/office/drawing/2014/main" id="{015AB904-4FB7-4A0D-B43E-03ACF05E1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A13822-909F-08A8-2298-0AC2C47FD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b="1" dirty="0"/>
              <a:t>Implementation</a:t>
            </a:r>
          </a:p>
        </p:txBody>
      </p:sp>
      <p:sp>
        <p:nvSpPr>
          <p:cNvPr id="9261" name="Rectangle 9260">
            <a:extLst>
              <a:ext uri="{FF2B5EF4-FFF2-40B4-BE49-F238E27FC236}">
                <a16:creationId xmlns:a16="http://schemas.microsoft.com/office/drawing/2014/main" id="{E1AADF25-43E9-4DE0-AD82-4F6052319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62" name="Rectangle 9261">
            <a:extLst>
              <a:ext uri="{FF2B5EF4-FFF2-40B4-BE49-F238E27FC236}">
                <a16:creationId xmlns:a16="http://schemas.microsoft.com/office/drawing/2014/main" id="{CBC2D515-EF3C-4E4E-8BC1-192B21E9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29EDF4-57E1-8B04-2692-83FB9A3BC4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10579" y="2052116"/>
            <a:ext cx="7959560" cy="39978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Introduce school catchments within the ‘High Amenity Areas’ framework under </a:t>
            </a:r>
            <a:r>
              <a:rPr lang="en-US" dirty="0" err="1"/>
              <a:t>ShapingSEQ</a:t>
            </a:r>
            <a:r>
              <a:rPr lang="en-US" dirty="0"/>
              <a:t> 2023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Whole-of-government state interest review for streamlined planning scheme amendments, including with Department of Education for catchment alignment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Develop a Child Friendly Design Guide for best practice and incentives</a:t>
            </a:r>
          </a:p>
        </p:txBody>
      </p:sp>
    </p:spTree>
    <p:extLst>
      <p:ext uri="{BB962C8B-B14F-4D97-AF65-F5344CB8AC3E}">
        <p14:creationId xmlns:p14="http://schemas.microsoft.com/office/powerpoint/2010/main" val="16905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06DC8-76C0-3669-013D-BF95AD948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References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880F68-3817-4A6B-FA47-65FAFE3328EB}"/>
              </a:ext>
            </a:extLst>
          </p:cNvPr>
          <p:cNvSpPr txBox="1"/>
          <p:nvPr/>
        </p:nvSpPr>
        <p:spPr>
          <a:xfrm>
            <a:off x="1248487" y="1606706"/>
            <a:ext cx="9617987" cy="4088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Brennan, M., Reed, P., &amp; Sturtevant, L.A. (2014). The Impacts of Affordable Housing on Education: A Research Summary. </a:t>
            </a:r>
            <a:r>
              <a:rPr lang="en-AU" sz="1100" i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Center</a:t>
            </a:r>
            <a:r>
              <a:rPr lang="en-AU" sz="11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for Housing Policy</a:t>
            </a:r>
            <a:r>
              <a:rPr lang="en-AU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AU" sz="11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https://nhc.org/wp-content/uploads/2017/03/The-Impacts-of-Affordable-Housing-on-Education-1.pdf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Department of Environment, Land, Water and Planning. (2019). </a:t>
            </a:r>
            <a:r>
              <a:rPr lang="en-AU" sz="11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20-Minute Neighbourhoods – Creating a more liveable Melbourne.</a:t>
            </a:r>
            <a:r>
              <a:rPr lang="en-AU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The State of Victoria. </a:t>
            </a:r>
            <a:r>
              <a:rPr lang="en-AU" sz="11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https://www.planning.vic.gov.au/__data/assets/pdf_file/0022/653125/Creating-a-more-liveable-Melbourne.pdf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Jafari, A., Singh, D., &amp; Giles-</a:t>
            </a:r>
            <a:r>
              <a:rPr lang="en-AU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Corti</a:t>
            </a:r>
            <a:r>
              <a:rPr lang="en-AU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B. (2023). Residential density and 20-minute neighbourhoods: A multi-neighbourhood destination location optimisation approach. </a:t>
            </a:r>
            <a:r>
              <a:rPr lang="en-AU" sz="11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Health &amp; Place</a:t>
            </a:r>
            <a:r>
              <a:rPr lang="en-AU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83. </a:t>
            </a:r>
            <a:r>
              <a:rPr lang="en-AU" sz="11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https://doi.org/10.1016/j.healthplace.2023.103070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Krysiak</a:t>
            </a:r>
            <a:r>
              <a:rPr lang="en-AU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N. (2018). Design and Planning Policy for Family-Friendly Apartment Living. Policy Futures. </a:t>
            </a:r>
            <a:r>
              <a:rPr lang="en-AU" sz="11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https://policy-futures.centre.uq.edu.au/files/7682/PolicyFutures2021_Krysiak.pdf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Miller, L.J. (1995). Family Togetherness and the Suburban Ideal. Sociological Forum, 10(3), 393-418. </a:t>
            </a:r>
            <a:r>
              <a:rPr lang="en-AU" sz="11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https://www.jstor.org/stable/684782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One Final Effort. (n.d.). Auckland. </a:t>
            </a:r>
            <a:r>
              <a:rPr lang="en-AU" sz="11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https://onefinaleffort.com/auckland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Planning Institute of Australia. (2007). Child Friendly Communities. National Position Statement, no. 9. </a:t>
            </a:r>
            <a:r>
              <a:rPr lang="en-AU" sz="11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https://www.planning.org.au/documents/item/121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Rajapaska</a:t>
            </a:r>
            <a:r>
              <a:rPr lang="en-AU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D., Gono, M., Wilson, C., </a:t>
            </a:r>
            <a:r>
              <a:rPr lang="en-AU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Managi</a:t>
            </a:r>
            <a:r>
              <a:rPr lang="en-AU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S., Lee, B., &amp; Hoang, V. (2020). The demand for education: The impacts of good schools on property values in Brisbane, Australia. </a:t>
            </a:r>
            <a:r>
              <a:rPr lang="en-AU" sz="11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Land Use Policy,</a:t>
            </a:r>
            <a:r>
              <a:rPr lang="en-AU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97. </a:t>
            </a:r>
            <a:r>
              <a:rPr lang="en-AU" sz="11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9"/>
              </a:rPr>
              <a:t>https://doi.org/10.1016/j.landusepol.2020.104748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Raynor, K. (2018). </a:t>
            </a:r>
            <a:r>
              <a:rPr lang="en-AU" sz="11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‘Children belong in the suburbs’: with more families in apartments, such attitudes are changing</a:t>
            </a:r>
            <a:r>
              <a:rPr lang="en-AU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The Conversation. </a:t>
            </a:r>
            <a:r>
              <a:rPr lang="en-AU" sz="11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10"/>
              </a:rPr>
              <a:t>https://theconversation.com/children-belong-in-the-suburbs-with-more-families-in-apartments-such-attitudes-are-changing-93742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Volders</a:t>
            </a:r>
            <a:r>
              <a:rPr lang="en-AU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S., &amp;  Andrews, F. (2018). Designing high density, inner city, residential developments for families with young children: A review of evidence for best practice. </a:t>
            </a:r>
            <a:r>
              <a:rPr lang="en-AU" sz="11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Proceedings of the State of Australian Cities Conference 2017</a:t>
            </a:r>
            <a:r>
              <a:rPr lang="en-AU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Adelaide.</a:t>
            </a:r>
          </a:p>
        </p:txBody>
      </p:sp>
    </p:spTree>
    <p:extLst>
      <p:ext uri="{BB962C8B-B14F-4D97-AF65-F5344CB8AC3E}">
        <p14:creationId xmlns:p14="http://schemas.microsoft.com/office/powerpoint/2010/main" val="3052953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1032">
            <a:extLst>
              <a:ext uri="{FF2B5EF4-FFF2-40B4-BE49-F238E27FC236}">
                <a16:creationId xmlns:a16="http://schemas.microsoft.com/office/drawing/2014/main" id="{B1395C1E-2648-4FFC-AC7C-2C1708351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035" name="Picture 1034">
            <a:extLst>
              <a:ext uri="{FF2B5EF4-FFF2-40B4-BE49-F238E27FC236}">
                <a16:creationId xmlns:a16="http://schemas.microsoft.com/office/drawing/2014/main" id="{1C7379FE-10D6-4FEA-BEA3-5E2034A44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037" name="Rectangle 1036">
            <a:extLst>
              <a:ext uri="{FF2B5EF4-FFF2-40B4-BE49-F238E27FC236}">
                <a16:creationId xmlns:a16="http://schemas.microsoft.com/office/drawing/2014/main" id="{90FB7BFA-EBDD-467C-B253-EFA700504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23A9D773-2FA9-4E93-A01A-AEECF93EB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694E884E-CFA2-4B31-8157-DA73B88463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43" name="Rectangle 1042">
            <a:extLst>
              <a:ext uri="{FF2B5EF4-FFF2-40B4-BE49-F238E27FC236}">
                <a16:creationId xmlns:a16="http://schemas.microsoft.com/office/drawing/2014/main" id="{3655E855-74FA-4AD3-B859-2488383A9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45" name="TextBox 1044">
            <a:extLst>
              <a:ext uri="{FF2B5EF4-FFF2-40B4-BE49-F238E27FC236}">
                <a16:creationId xmlns:a16="http://schemas.microsoft.com/office/drawing/2014/main" id="{2E91CD00-2EAB-4689-A44A-C4687605E1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1047" name="Rectangle 1046">
            <a:extLst>
              <a:ext uri="{FF2B5EF4-FFF2-40B4-BE49-F238E27FC236}">
                <a16:creationId xmlns:a16="http://schemas.microsoft.com/office/drawing/2014/main" id="{CE4E23EB-7D1F-4223-8BC1-FB83F69F2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9" name="Picture 1048">
            <a:extLst>
              <a:ext uri="{FF2B5EF4-FFF2-40B4-BE49-F238E27FC236}">
                <a16:creationId xmlns:a16="http://schemas.microsoft.com/office/drawing/2014/main" id="{B2698634-69E1-4F09-BCF7-366A5A5C4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051" name="Picture 1050">
            <a:extLst>
              <a:ext uri="{FF2B5EF4-FFF2-40B4-BE49-F238E27FC236}">
                <a16:creationId xmlns:a16="http://schemas.microsoft.com/office/drawing/2014/main" id="{3675C6A3-66C2-4CB7-AC7E-F274B7277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053" name="Rectangle 1052">
            <a:extLst>
              <a:ext uri="{FF2B5EF4-FFF2-40B4-BE49-F238E27FC236}">
                <a16:creationId xmlns:a16="http://schemas.microsoft.com/office/drawing/2014/main" id="{62E5A367-0F56-4156-A2AE-FAD07299A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5" name="Rectangle 1054">
            <a:extLst>
              <a:ext uri="{FF2B5EF4-FFF2-40B4-BE49-F238E27FC236}">
                <a16:creationId xmlns:a16="http://schemas.microsoft.com/office/drawing/2014/main" id="{E1AAEB5E-C547-4C88-B0D8-F24BE79FD1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7" name="Rectangle 1056">
            <a:extLst>
              <a:ext uri="{FF2B5EF4-FFF2-40B4-BE49-F238E27FC236}">
                <a16:creationId xmlns:a16="http://schemas.microsoft.com/office/drawing/2014/main" id="{EB74DCE7-E922-457A-88B0-4299A3DA6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EC2C2F-F761-A5A0-39C4-33330F3AA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254" y="5166421"/>
            <a:ext cx="8445357" cy="8835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/>
              <a:t>Re-casting the Australian Dream</a:t>
            </a:r>
          </a:p>
        </p:txBody>
      </p:sp>
      <p:pic>
        <p:nvPicPr>
          <p:cNvPr id="1026" name="Picture 2" descr="What has happened to the Australian backyard? - Griffith Sciences Impact">
            <a:extLst>
              <a:ext uri="{FF2B5EF4-FFF2-40B4-BE49-F238E27FC236}">
                <a16:creationId xmlns:a16="http://schemas.microsoft.com/office/drawing/2014/main" id="{3816BB06-75C5-E4E5-09DB-1729A91C72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8" r="1629" b="2"/>
          <a:stretch/>
        </p:blipFill>
        <p:spPr bwMode="auto">
          <a:xfrm>
            <a:off x="1648589" y="647190"/>
            <a:ext cx="4447502" cy="3290126"/>
          </a:xfrm>
          <a:prstGeom prst="rect">
            <a:avLst/>
          </a:prstGeom>
          <a:noFill/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pinnaker Park now open!">
            <a:extLst>
              <a:ext uri="{FF2B5EF4-FFF2-40B4-BE49-F238E27FC236}">
                <a16:creationId xmlns:a16="http://schemas.microsoft.com/office/drawing/2014/main" id="{FC9C08C5-1844-2942-CA70-9F1AF34DA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0" r="18108" b="-3"/>
          <a:stretch/>
        </p:blipFill>
        <p:spPr bwMode="auto">
          <a:xfrm>
            <a:off x="6275762" y="647191"/>
            <a:ext cx="4466306" cy="3290126"/>
          </a:xfrm>
          <a:prstGeom prst="rect">
            <a:avLst/>
          </a:prstGeom>
          <a:noFill/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9" name="Rectangle 1058">
            <a:extLst>
              <a:ext uri="{FF2B5EF4-FFF2-40B4-BE49-F238E27FC236}">
                <a16:creationId xmlns:a16="http://schemas.microsoft.com/office/drawing/2014/main" id="{047B410D-C384-4834-95F7-EFE768C439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533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2056">
            <a:extLst>
              <a:ext uri="{FF2B5EF4-FFF2-40B4-BE49-F238E27FC236}">
                <a16:creationId xmlns:a16="http://schemas.microsoft.com/office/drawing/2014/main" id="{26AA7C31-76FD-4B44-A1FF-D13D2515A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059" name="Picture 2058">
            <a:extLst>
              <a:ext uri="{FF2B5EF4-FFF2-40B4-BE49-F238E27FC236}">
                <a16:creationId xmlns:a16="http://schemas.microsoft.com/office/drawing/2014/main" id="{F5CE85F9-F4EE-4E5D-8235-528527A40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061" name="Rectangle 2060">
            <a:extLst>
              <a:ext uri="{FF2B5EF4-FFF2-40B4-BE49-F238E27FC236}">
                <a16:creationId xmlns:a16="http://schemas.microsoft.com/office/drawing/2014/main" id="{17338BB4-74FF-4836-86B7-F1B0C2B62D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1ABFA8A3-A231-4BC1-B8A5-C5BE7315CD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65" name="Rectangle 2064">
            <a:extLst>
              <a:ext uri="{FF2B5EF4-FFF2-40B4-BE49-F238E27FC236}">
                <a16:creationId xmlns:a16="http://schemas.microsoft.com/office/drawing/2014/main" id="{4D747E59-EDB0-47FA-899B-0621ED112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67" name="Rectangle 2066">
            <a:extLst>
              <a:ext uri="{FF2B5EF4-FFF2-40B4-BE49-F238E27FC236}">
                <a16:creationId xmlns:a16="http://schemas.microsoft.com/office/drawing/2014/main" id="{C2629343-044F-4737-89E9-3E1790341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69" name="TextBox 2068">
            <a:extLst>
              <a:ext uri="{FF2B5EF4-FFF2-40B4-BE49-F238E27FC236}">
                <a16:creationId xmlns:a16="http://schemas.microsoft.com/office/drawing/2014/main" id="{C9B9C8E0-18D9-430D-B171-939E0EEEBA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071" name="Rectangle 2070">
            <a:extLst>
              <a:ext uri="{FF2B5EF4-FFF2-40B4-BE49-F238E27FC236}">
                <a16:creationId xmlns:a16="http://schemas.microsoft.com/office/drawing/2014/main" id="{B9EEB229-3EBA-4333-B94C-ED62EC101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73" name="Picture 2072">
            <a:extLst>
              <a:ext uri="{FF2B5EF4-FFF2-40B4-BE49-F238E27FC236}">
                <a16:creationId xmlns:a16="http://schemas.microsoft.com/office/drawing/2014/main" id="{B4666C73-1C44-4BD3-9529-A7E02C6A8A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075" name="Picture 2074">
            <a:extLst>
              <a:ext uri="{FF2B5EF4-FFF2-40B4-BE49-F238E27FC236}">
                <a16:creationId xmlns:a16="http://schemas.microsoft.com/office/drawing/2014/main" id="{723E4E2F-EA2E-477B-A595-C5A5F62E9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077" name="Rectangle 2076">
            <a:extLst>
              <a:ext uri="{FF2B5EF4-FFF2-40B4-BE49-F238E27FC236}">
                <a16:creationId xmlns:a16="http://schemas.microsoft.com/office/drawing/2014/main" id="{B6500FA0-D185-45FF-9F47-EF5FB7158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9" name="Rectangle 2078">
            <a:extLst>
              <a:ext uri="{FF2B5EF4-FFF2-40B4-BE49-F238E27FC236}">
                <a16:creationId xmlns:a16="http://schemas.microsoft.com/office/drawing/2014/main" id="{7273825F-243F-467C-8349-B97E81C3E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1" name="Rectangle 2080">
            <a:extLst>
              <a:ext uri="{FF2B5EF4-FFF2-40B4-BE49-F238E27FC236}">
                <a16:creationId xmlns:a16="http://schemas.microsoft.com/office/drawing/2014/main" id="{255659AF-6F61-42EF-B761-0862A79DB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FE6166-EF47-33E9-69BB-27E867F3D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4" y="808056"/>
            <a:ext cx="3969504" cy="10772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/>
              <a:t>Current Situation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C9AFD2-8BD3-F039-04CE-C93387EC3C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69803" y="2052116"/>
            <a:ext cx="3969505" cy="39978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b="1" dirty="0"/>
              <a:t>Preferred housing choice of families </a:t>
            </a:r>
            <a:r>
              <a:rPr lang="en-US" sz="1800" dirty="0"/>
              <a:t>– detached home in established suburbs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25% of the population would actively prefer to reside in greenfield areas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Sentiment of apartments as a stepping stone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800" dirty="0"/>
          </a:p>
        </p:txBody>
      </p:sp>
      <p:pic>
        <p:nvPicPr>
          <p:cNvPr id="2052" name="Picture 4" descr="Why savvy Brisbane buyers are targeting 600 square metre development sites">
            <a:extLst>
              <a:ext uri="{FF2B5EF4-FFF2-40B4-BE49-F238E27FC236}">
                <a16:creationId xmlns:a16="http://schemas.microsoft.com/office/drawing/2014/main" id="{095B9890-475D-4E9E-FC83-587983362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5575" y="641207"/>
            <a:ext cx="3927003" cy="2621275"/>
          </a:xfrm>
          <a:prstGeom prst="rect">
            <a:avLst/>
          </a:prstGeom>
          <a:noFill/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Land for Sale] Stockland Aura Sunshine Coast, Baringa | OpenLot">
            <a:extLst>
              <a:ext uri="{FF2B5EF4-FFF2-40B4-BE49-F238E27FC236}">
                <a16:creationId xmlns:a16="http://schemas.microsoft.com/office/drawing/2014/main" id="{CC022C89-AFEE-853A-BEDF-047E16D01D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8193" y="3590198"/>
            <a:ext cx="3941766" cy="2621275"/>
          </a:xfrm>
          <a:prstGeom prst="rect">
            <a:avLst/>
          </a:prstGeom>
          <a:noFill/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3" name="Rectangle 2082">
            <a:extLst>
              <a:ext uri="{FF2B5EF4-FFF2-40B4-BE49-F238E27FC236}">
                <a16:creationId xmlns:a16="http://schemas.microsoft.com/office/drawing/2014/main" id="{00650157-038B-4377-BAFA-B12FF57E0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66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FA3880A-8D8F-466C-A4A1-F07BCDD37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0A64CB-20A1-4508-B568-284EB04F7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DA14841-53A4-4935-BE65-C8373B8A6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77C2CF-B2DD-41C8-8B5E-152673376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923D72-7E69-464B-94C5-B2530008D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00CCC86-7A88-4DFF-A0D0-6604606A2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1F8ABFD-155B-4386-AE33-6E13057CF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40C8693A-B687-4F5E-B86B-B4F11D523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51084F9-D042-49BE-9E1A-43E583B98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E65CA45-264D-4FD3-9249-3CB04EC97E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E7B58214-716F-43B8-8272-85CE2B9AB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A5C070E-7DB1-4147-B6A8-D14B9C40E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31070C9-36CD-4B65-8159-324995821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2BF80-B138-61E3-2C8C-8BF8897B2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3" y="808056"/>
            <a:ext cx="8608037" cy="10772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dirty="0"/>
              <a:t>Shifting Sentiment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F6F4D-F32F-EAD7-9142-A4153A4891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67671" y="1818613"/>
            <a:ext cx="2908167" cy="34049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63% of young people willing to sacrifice type for </a:t>
            </a:r>
            <a:r>
              <a:rPr lang="en-US" b="1" u="sng" dirty="0"/>
              <a:t>location</a:t>
            </a:r>
          </a:p>
          <a:p>
            <a:r>
              <a:rPr lang="en-US" dirty="0"/>
              <a:t>Established suburbs present a desirable locational proposition: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Jobs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Education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Infrastructure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Housing diversity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8EA0854-DDCA-0D10-DEDF-145A8649A8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t="1044" r="1332" b="-1"/>
          <a:stretch/>
        </p:blipFill>
        <p:spPr>
          <a:xfrm>
            <a:off x="5240664" y="1885285"/>
            <a:ext cx="5943803" cy="3338276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89C35FB2-5194-4BE0-92D0-464E2B711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90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73275-0352-CADD-D7D5-D0C015F4F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/>
              <a:t>Principles for Family-Friendly Communities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33AC3E-FDEB-CCE5-212E-812EBBACACBB}"/>
              </a:ext>
            </a:extLst>
          </p:cNvPr>
          <p:cNvSpPr txBox="1"/>
          <p:nvPr/>
        </p:nvSpPr>
        <p:spPr>
          <a:xfrm>
            <a:off x="1796253" y="1748527"/>
            <a:ext cx="3559628" cy="646331"/>
          </a:xfrm>
          <a:prstGeom prst="rect">
            <a:avLst/>
          </a:prstGeom>
          <a:solidFill>
            <a:srgbClr val="BEE9B9"/>
          </a:solidFill>
          <a:ln>
            <a:solidFill>
              <a:srgbClr val="8EC0C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bg2"/>
                </a:solidFill>
              </a:rPr>
              <a:t>Housing Choice</a:t>
            </a:r>
          </a:p>
          <a:p>
            <a:pPr algn="ctr"/>
            <a:endParaRPr lang="en-A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E9EC33-E029-C904-61B6-0F07C4A89DCE}"/>
              </a:ext>
            </a:extLst>
          </p:cNvPr>
          <p:cNvSpPr txBox="1"/>
          <p:nvPr/>
        </p:nvSpPr>
        <p:spPr>
          <a:xfrm>
            <a:off x="7010511" y="1748527"/>
            <a:ext cx="3559628" cy="646331"/>
          </a:xfrm>
          <a:prstGeom prst="rect">
            <a:avLst/>
          </a:prstGeom>
          <a:solidFill>
            <a:srgbClr val="BEE9B9"/>
          </a:solidFill>
          <a:ln>
            <a:solidFill>
              <a:srgbClr val="8EC0C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bg2"/>
                </a:solidFill>
              </a:rPr>
              <a:t>Access to Education</a:t>
            </a:r>
          </a:p>
          <a:p>
            <a:pPr algn="ctr"/>
            <a:endParaRPr lang="en-A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7DF544-E98D-82D5-E4E1-DC114CB504D1}"/>
              </a:ext>
            </a:extLst>
          </p:cNvPr>
          <p:cNvSpPr txBox="1"/>
          <p:nvPr/>
        </p:nvSpPr>
        <p:spPr>
          <a:xfrm>
            <a:off x="1796253" y="3976692"/>
            <a:ext cx="3559628" cy="646331"/>
          </a:xfrm>
          <a:prstGeom prst="rect">
            <a:avLst/>
          </a:prstGeom>
          <a:solidFill>
            <a:srgbClr val="BEE9B9"/>
          </a:solidFill>
          <a:ln>
            <a:solidFill>
              <a:srgbClr val="8EC0C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bg2"/>
                </a:solidFill>
              </a:rPr>
              <a:t>Walkability and Convenience</a:t>
            </a:r>
          </a:p>
          <a:p>
            <a:pPr algn="ctr"/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ED96AA-55FA-D0E8-C0F4-9389C6E82262}"/>
              </a:ext>
            </a:extLst>
          </p:cNvPr>
          <p:cNvSpPr txBox="1"/>
          <p:nvPr/>
        </p:nvSpPr>
        <p:spPr>
          <a:xfrm>
            <a:off x="7010511" y="3976693"/>
            <a:ext cx="3559629" cy="646331"/>
          </a:xfrm>
          <a:prstGeom prst="rect">
            <a:avLst/>
          </a:prstGeom>
          <a:solidFill>
            <a:srgbClr val="BEE9B9"/>
          </a:solidFill>
          <a:ln>
            <a:solidFill>
              <a:srgbClr val="8EC0C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bg2"/>
                </a:solidFill>
              </a:rPr>
              <a:t>Recreation</a:t>
            </a:r>
          </a:p>
          <a:p>
            <a:pPr algn="ctr"/>
            <a:endParaRPr lang="en-AU" dirty="0"/>
          </a:p>
        </p:txBody>
      </p:sp>
      <p:pic>
        <p:nvPicPr>
          <p:cNvPr id="3074" name="Picture 2" descr="HABITAT ON JUERS | Community Focused Social Townhouses | HOUSE OF THE YEAR  2023">
            <a:extLst>
              <a:ext uri="{FF2B5EF4-FFF2-40B4-BE49-F238E27FC236}">
                <a16:creationId xmlns:a16="http://schemas.microsoft.com/office/drawing/2014/main" id="{2DF4CA87-05EE-7515-83C6-5617229BA1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19" b="8627"/>
          <a:stretch/>
        </p:blipFill>
        <p:spPr bwMode="auto">
          <a:xfrm>
            <a:off x="1796254" y="2638082"/>
            <a:ext cx="3559627" cy="1121573"/>
          </a:xfrm>
          <a:prstGeom prst="rect">
            <a:avLst/>
          </a:prstGeom>
          <a:noFill/>
          <a:ln>
            <a:solidFill>
              <a:srgbClr val="8EC0C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herwood Arboretum playground swings into action - Adrian Schrinner">
            <a:extLst>
              <a:ext uri="{FF2B5EF4-FFF2-40B4-BE49-F238E27FC236}">
                <a16:creationId xmlns:a16="http://schemas.microsoft.com/office/drawing/2014/main" id="{2744D9B7-679C-9A29-2322-AE48F8EA1E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05"/>
          <a:stretch/>
        </p:blipFill>
        <p:spPr bwMode="auto">
          <a:xfrm>
            <a:off x="7010511" y="4840060"/>
            <a:ext cx="3559628" cy="1309386"/>
          </a:xfrm>
          <a:prstGeom prst="rect">
            <a:avLst/>
          </a:prstGeom>
          <a:noFill/>
          <a:ln>
            <a:solidFill>
              <a:srgbClr val="8EC0C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risbane South State Secondary College officially opened. - Westender">
            <a:extLst>
              <a:ext uri="{FF2B5EF4-FFF2-40B4-BE49-F238E27FC236}">
                <a16:creationId xmlns:a16="http://schemas.microsoft.com/office/drawing/2014/main" id="{0A46B852-16BA-9ECB-2D34-48351DE501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2" b="29052"/>
          <a:stretch/>
        </p:blipFill>
        <p:spPr bwMode="auto">
          <a:xfrm>
            <a:off x="7010511" y="2638084"/>
            <a:ext cx="3559628" cy="1121573"/>
          </a:xfrm>
          <a:prstGeom prst="rect">
            <a:avLst/>
          </a:prstGeom>
          <a:noFill/>
          <a:ln>
            <a:solidFill>
              <a:srgbClr val="8EC0C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Village Precinct Projects | Brisbane City Council">
            <a:extLst>
              <a:ext uri="{FF2B5EF4-FFF2-40B4-BE49-F238E27FC236}">
                <a16:creationId xmlns:a16="http://schemas.microsoft.com/office/drawing/2014/main" id="{658ED896-D8CC-26B7-795E-F226721896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9"/>
          <a:stretch/>
        </p:blipFill>
        <p:spPr bwMode="auto">
          <a:xfrm>
            <a:off x="1796253" y="4840060"/>
            <a:ext cx="3559628" cy="1309386"/>
          </a:xfrm>
          <a:prstGeom prst="rect">
            <a:avLst/>
          </a:prstGeom>
          <a:noFill/>
          <a:ln>
            <a:solidFill>
              <a:srgbClr val="8EC0C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450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3078">
            <a:extLst>
              <a:ext uri="{FF2B5EF4-FFF2-40B4-BE49-F238E27FC236}">
                <a16:creationId xmlns:a16="http://schemas.microsoft.com/office/drawing/2014/main" id="{2FA3880A-8D8F-466C-A4A1-F07BCDD37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3081" name="Picture 3080">
            <a:extLst>
              <a:ext uri="{FF2B5EF4-FFF2-40B4-BE49-F238E27FC236}">
                <a16:creationId xmlns:a16="http://schemas.microsoft.com/office/drawing/2014/main" id="{3C0A64CB-20A1-4508-B568-284EB04F7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083" name="Rectangle 3082">
            <a:extLst>
              <a:ext uri="{FF2B5EF4-FFF2-40B4-BE49-F238E27FC236}">
                <a16:creationId xmlns:a16="http://schemas.microsoft.com/office/drawing/2014/main" id="{8DA14841-53A4-4935-BE65-C8373B8A6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9877C2CF-B2DD-41C8-8B5E-152673376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87" name="Rectangle 3086">
            <a:extLst>
              <a:ext uri="{FF2B5EF4-FFF2-40B4-BE49-F238E27FC236}">
                <a16:creationId xmlns:a16="http://schemas.microsoft.com/office/drawing/2014/main" id="{24923D72-7E69-464B-94C5-B2530008D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89" name="Rectangle 3088">
            <a:extLst>
              <a:ext uri="{FF2B5EF4-FFF2-40B4-BE49-F238E27FC236}">
                <a16:creationId xmlns:a16="http://schemas.microsoft.com/office/drawing/2014/main" id="{A00CCC86-7A88-4DFF-A0D0-6604606A2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91" name="TextBox 3090">
            <a:extLst>
              <a:ext uri="{FF2B5EF4-FFF2-40B4-BE49-F238E27FC236}">
                <a16:creationId xmlns:a16="http://schemas.microsoft.com/office/drawing/2014/main" id="{E1F8ABFD-155B-4386-AE33-6E13057CF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3093" name="Rectangle 3092">
            <a:extLst>
              <a:ext uri="{FF2B5EF4-FFF2-40B4-BE49-F238E27FC236}">
                <a16:creationId xmlns:a16="http://schemas.microsoft.com/office/drawing/2014/main" id="{A97B08B2-0DA5-4B7F-A47D-5C15ECFB0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West End State School Expansion / Hutchies">
            <a:extLst>
              <a:ext uri="{FF2B5EF4-FFF2-40B4-BE49-F238E27FC236}">
                <a16:creationId xmlns:a16="http://schemas.microsoft.com/office/drawing/2014/main" id="{5CA18929-4D5D-A7C4-1A5E-4DC6C2D60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89" r="9091"/>
          <a:stretch/>
        </p:blipFill>
        <p:spPr bwMode="auto">
          <a:xfrm>
            <a:off x="20" y="227"/>
            <a:ext cx="12191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5" name="Picture 3094">
            <a:extLst>
              <a:ext uri="{FF2B5EF4-FFF2-40B4-BE49-F238E27FC236}">
                <a16:creationId xmlns:a16="http://schemas.microsoft.com/office/drawing/2014/main" id="{19C770FC-6D2D-4B73-8219-CFEB0B14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3097" name="Picture 3096">
            <a:extLst>
              <a:ext uri="{FF2B5EF4-FFF2-40B4-BE49-F238E27FC236}">
                <a16:creationId xmlns:a16="http://schemas.microsoft.com/office/drawing/2014/main" id="{2DD31FDA-BCB5-4B8D-8FB8-8CCF019C9F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099" name="Rectangle 3098">
            <a:extLst>
              <a:ext uri="{FF2B5EF4-FFF2-40B4-BE49-F238E27FC236}">
                <a16:creationId xmlns:a16="http://schemas.microsoft.com/office/drawing/2014/main" id="{590A298A-601D-412F-9A93-09DCA9DBE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1" name="Rectangle 3100">
            <a:extLst>
              <a:ext uri="{FF2B5EF4-FFF2-40B4-BE49-F238E27FC236}">
                <a16:creationId xmlns:a16="http://schemas.microsoft.com/office/drawing/2014/main" id="{7474A3CD-596C-4FAC-8913-C98848CD2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3" name="Rectangle 3102">
            <a:extLst>
              <a:ext uri="{FF2B5EF4-FFF2-40B4-BE49-F238E27FC236}">
                <a16:creationId xmlns:a16="http://schemas.microsoft.com/office/drawing/2014/main" id="{06A99299-7151-43AF-94CF-2ADA8412B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5" y="0"/>
            <a:ext cx="4431479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D08656-6729-3552-F25D-FA0268B76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738" y="808056"/>
            <a:ext cx="2659944" cy="12255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200" dirty="0"/>
              <a:t>Current Challenges to Designing Density for Families 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07DF444-B5BE-C0AA-7BDA-C511B83D3CAF}"/>
              </a:ext>
            </a:extLst>
          </p:cNvPr>
          <p:cNvSpPr txBox="1">
            <a:spLocks/>
          </p:cNvSpPr>
          <p:nvPr/>
        </p:nvSpPr>
        <p:spPr>
          <a:xfrm>
            <a:off x="1966281" y="2171700"/>
            <a:ext cx="2668401" cy="38782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4488" indent="-344488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1600" dirty="0"/>
              <a:t>The School Catchment Effect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Supporting land-uses and infrastructure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Design of Built Form and Public Realm</a:t>
            </a:r>
          </a:p>
        </p:txBody>
      </p:sp>
      <p:sp>
        <p:nvSpPr>
          <p:cNvPr id="3105" name="Rectangle 3104">
            <a:extLst>
              <a:ext uri="{FF2B5EF4-FFF2-40B4-BE49-F238E27FC236}">
                <a16:creationId xmlns:a16="http://schemas.microsoft.com/office/drawing/2014/main" id="{09BB4655-F250-4A6F-9526-13AFF6118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3755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522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4" name="Picture 4133">
            <a:extLst>
              <a:ext uri="{FF2B5EF4-FFF2-40B4-BE49-F238E27FC236}">
                <a16:creationId xmlns:a16="http://schemas.microsoft.com/office/drawing/2014/main" id="{2FA3880A-8D8F-466C-A4A1-F07BCDD37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4136" name="Picture 4135">
            <a:extLst>
              <a:ext uri="{FF2B5EF4-FFF2-40B4-BE49-F238E27FC236}">
                <a16:creationId xmlns:a16="http://schemas.microsoft.com/office/drawing/2014/main" id="{3C0A64CB-20A1-4508-B568-284EB04F7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4138" name="Rectangle 4137">
            <a:extLst>
              <a:ext uri="{FF2B5EF4-FFF2-40B4-BE49-F238E27FC236}">
                <a16:creationId xmlns:a16="http://schemas.microsoft.com/office/drawing/2014/main" id="{8DA14841-53A4-4935-BE65-C8373B8A6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140" name="Rectangle 4139">
            <a:extLst>
              <a:ext uri="{FF2B5EF4-FFF2-40B4-BE49-F238E27FC236}">
                <a16:creationId xmlns:a16="http://schemas.microsoft.com/office/drawing/2014/main" id="{9877C2CF-B2DD-41C8-8B5E-152673376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142" name="Rectangle 4141">
            <a:extLst>
              <a:ext uri="{FF2B5EF4-FFF2-40B4-BE49-F238E27FC236}">
                <a16:creationId xmlns:a16="http://schemas.microsoft.com/office/drawing/2014/main" id="{24923D72-7E69-464B-94C5-B2530008D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144" name="Rectangle 4143">
            <a:extLst>
              <a:ext uri="{FF2B5EF4-FFF2-40B4-BE49-F238E27FC236}">
                <a16:creationId xmlns:a16="http://schemas.microsoft.com/office/drawing/2014/main" id="{A00CCC86-7A88-4DFF-A0D0-6604606A2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146" name="TextBox 4145">
            <a:extLst>
              <a:ext uri="{FF2B5EF4-FFF2-40B4-BE49-F238E27FC236}">
                <a16:creationId xmlns:a16="http://schemas.microsoft.com/office/drawing/2014/main" id="{E1F8ABFD-155B-4386-AE33-6E13057CF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4148" name="Rectangle 4147">
            <a:extLst>
              <a:ext uri="{FF2B5EF4-FFF2-40B4-BE49-F238E27FC236}">
                <a16:creationId xmlns:a16="http://schemas.microsoft.com/office/drawing/2014/main" id="{2FD6CE23-240D-415B-81B0-F15CE60767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50" name="Picture 4149">
            <a:extLst>
              <a:ext uri="{FF2B5EF4-FFF2-40B4-BE49-F238E27FC236}">
                <a16:creationId xmlns:a16="http://schemas.microsoft.com/office/drawing/2014/main" id="{16E66A48-7796-4FE2-8042-B87F1E3A5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4152" name="Picture 4151">
            <a:extLst>
              <a:ext uri="{FF2B5EF4-FFF2-40B4-BE49-F238E27FC236}">
                <a16:creationId xmlns:a16="http://schemas.microsoft.com/office/drawing/2014/main" id="{C5DED009-4FA7-4A3F-B64A-86EE7D5C4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4154" name="Rectangle 4153">
            <a:extLst>
              <a:ext uri="{FF2B5EF4-FFF2-40B4-BE49-F238E27FC236}">
                <a16:creationId xmlns:a16="http://schemas.microsoft.com/office/drawing/2014/main" id="{7FC58165-2D0C-46A8-9039-E47107B79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6" name="Rectangle 4155">
            <a:extLst>
              <a:ext uri="{FF2B5EF4-FFF2-40B4-BE49-F238E27FC236}">
                <a16:creationId xmlns:a16="http://schemas.microsoft.com/office/drawing/2014/main" id="{DAB394C5-66AD-4654-96DD-5F7A5B2820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8" name="Rectangle 4157">
            <a:extLst>
              <a:ext uri="{FF2B5EF4-FFF2-40B4-BE49-F238E27FC236}">
                <a16:creationId xmlns:a16="http://schemas.microsoft.com/office/drawing/2014/main" id="{10006BD7-716F-4665-AEF3-99B318822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F24208-AFFB-19EC-D236-94BA743C2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4" y="808056"/>
            <a:ext cx="3317492" cy="10772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100"/>
              <a:t>The School Catchment Effect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9BD901-473E-80E5-AA7A-8D43DC2C6D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69803" y="2052116"/>
            <a:ext cx="3317493" cy="39978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b="1" dirty="0"/>
              <a:t>Willingness to pay </a:t>
            </a:r>
            <a:r>
              <a:rPr lang="en-US" sz="1800" dirty="0"/>
              <a:t>to access school catchments placing pressure on prices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Risk of pricing out low-to-moderate income households, including teachers</a:t>
            </a:r>
          </a:p>
        </p:txBody>
      </p:sp>
      <p:pic>
        <p:nvPicPr>
          <p:cNvPr id="4098" name="Picture 2" descr="Ascot State School – G Block – biscoewilson">
            <a:extLst>
              <a:ext uri="{FF2B5EF4-FFF2-40B4-BE49-F238E27FC236}">
                <a16:creationId xmlns:a16="http://schemas.microsoft.com/office/drawing/2014/main" id="{33DE55ED-794F-435B-6879-19520F0E95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7" t="107" r="235" b="-109"/>
          <a:stretch/>
        </p:blipFill>
        <p:spPr bwMode="auto">
          <a:xfrm>
            <a:off x="6094766" y="647190"/>
            <a:ext cx="4651619" cy="5564283"/>
          </a:xfrm>
          <a:prstGeom prst="rect">
            <a:avLst/>
          </a:prstGeom>
          <a:noFill/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60" name="Rectangle 4159">
            <a:extLst>
              <a:ext uri="{FF2B5EF4-FFF2-40B4-BE49-F238E27FC236}">
                <a16:creationId xmlns:a16="http://schemas.microsoft.com/office/drawing/2014/main" id="{17038EEB-6071-4BDA-AA8F-6D46EB56D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42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3" name="Picture 5202">
            <a:extLst>
              <a:ext uri="{FF2B5EF4-FFF2-40B4-BE49-F238E27FC236}">
                <a16:creationId xmlns:a16="http://schemas.microsoft.com/office/drawing/2014/main" id="{B1395C1E-2648-4FFC-AC7C-2C1708351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5204" name="Picture 5203">
            <a:extLst>
              <a:ext uri="{FF2B5EF4-FFF2-40B4-BE49-F238E27FC236}">
                <a16:creationId xmlns:a16="http://schemas.microsoft.com/office/drawing/2014/main" id="{1C7379FE-10D6-4FEA-BEA3-5E2034A44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5205" name="Rectangle 5204">
            <a:extLst>
              <a:ext uri="{FF2B5EF4-FFF2-40B4-BE49-F238E27FC236}">
                <a16:creationId xmlns:a16="http://schemas.microsoft.com/office/drawing/2014/main" id="{90FB7BFA-EBDD-467C-B253-EFA700504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206" name="Rectangle 5205">
            <a:extLst>
              <a:ext uri="{FF2B5EF4-FFF2-40B4-BE49-F238E27FC236}">
                <a16:creationId xmlns:a16="http://schemas.microsoft.com/office/drawing/2014/main" id="{23A9D773-2FA9-4E93-A01A-AEECF93EB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207" name="Rectangle 5206">
            <a:extLst>
              <a:ext uri="{FF2B5EF4-FFF2-40B4-BE49-F238E27FC236}">
                <a16:creationId xmlns:a16="http://schemas.microsoft.com/office/drawing/2014/main" id="{D0A08A6F-C28D-4C68-9627-9B83F062F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208" name="Rectangle 5207">
            <a:extLst>
              <a:ext uri="{FF2B5EF4-FFF2-40B4-BE49-F238E27FC236}">
                <a16:creationId xmlns:a16="http://schemas.microsoft.com/office/drawing/2014/main" id="{D6DAD309-1212-498F-ABAD-388FFD322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209" name="TextBox 5208">
            <a:extLst>
              <a:ext uri="{FF2B5EF4-FFF2-40B4-BE49-F238E27FC236}">
                <a16:creationId xmlns:a16="http://schemas.microsoft.com/office/drawing/2014/main" id="{8F297EF4-1A36-4B32-9046-62BAFD8D8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5210" name="Rectangle 5209">
            <a:extLst>
              <a:ext uri="{FF2B5EF4-FFF2-40B4-BE49-F238E27FC236}">
                <a16:creationId xmlns:a16="http://schemas.microsoft.com/office/drawing/2014/main" id="{131B3231-1C4D-4AB4-AB8B-D39CCC393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11" name="Picture 5210">
            <a:extLst>
              <a:ext uri="{FF2B5EF4-FFF2-40B4-BE49-F238E27FC236}">
                <a16:creationId xmlns:a16="http://schemas.microsoft.com/office/drawing/2014/main" id="{1A82619F-6BBD-4913-A4EA-27A2A01F2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5212" name="Picture 5211">
            <a:extLst>
              <a:ext uri="{FF2B5EF4-FFF2-40B4-BE49-F238E27FC236}">
                <a16:creationId xmlns:a16="http://schemas.microsoft.com/office/drawing/2014/main" id="{7D32623C-82B3-4C43-98E0-31A4ACA2F7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5213" name="Rectangle 5212">
            <a:extLst>
              <a:ext uri="{FF2B5EF4-FFF2-40B4-BE49-F238E27FC236}">
                <a16:creationId xmlns:a16="http://schemas.microsoft.com/office/drawing/2014/main" id="{A28FAB9D-1EE6-43AC-B8F1-6569A0B8E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14" name="Rectangle 5213">
            <a:extLst>
              <a:ext uri="{FF2B5EF4-FFF2-40B4-BE49-F238E27FC236}">
                <a16:creationId xmlns:a16="http://schemas.microsoft.com/office/drawing/2014/main" id="{B4962323-B671-484D-B5A3-CD4754337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15" name="Rectangle 5214">
            <a:extLst>
              <a:ext uri="{FF2B5EF4-FFF2-40B4-BE49-F238E27FC236}">
                <a16:creationId xmlns:a16="http://schemas.microsoft.com/office/drawing/2014/main" id="{181DEBE4-9960-46D9-8D96-FBDE91728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6B2046-00B9-B88C-72AA-1D8FE37F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4444" y="808056"/>
            <a:ext cx="3974905" cy="10772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100"/>
              <a:t>Supporting land-uses and infrastructure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5D0285-2444-1289-AA76-FC3AA2DF7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69803" y="2052116"/>
            <a:ext cx="3966801" cy="39978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Viable </a:t>
            </a:r>
            <a:r>
              <a:rPr lang="en-US" sz="1800" b="1" dirty="0"/>
              <a:t>20-minute </a:t>
            </a:r>
            <a:r>
              <a:rPr lang="en-US" sz="1800" b="1" dirty="0" err="1"/>
              <a:t>neighbourhoods</a:t>
            </a:r>
            <a:r>
              <a:rPr lang="en-US" sz="1800" b="1" dirty="0"/>
              <a:t> reliant on housing density </a:t>
            </a:r>
            <a:r>
              <a:rPr lang="en-US" sz="1800" dirty="0"/>
              <a:t>(min. 25dw/ha)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Difficulty in retrofitting established suburbs due to </a:t>
            </a:r>
            <a:r>
              <a:rPr lang="en-US" sz="1800" b="1" dirty="0"/>
              <a:t>planning risk</a:t>
            </a:r>
          </a:p>
        </p:txBody>
      </p:sp>
      <p:pic>
        <p:nvPicPr>
          <p:cNvPr id="5122" name="Picture 2" descr="Peach Cafe | Auchenflower cafe | The Weekend Edition">
            <a:extLst>
              <a:ext uri="{FF2B5EF4-FFF2-40B4-BE49-F238E27FC236}">
                <a16:creationId xmlns:a16="http://schemas.microsoft.com/office/drawing/2014/main" id="{537FD22B-0CB8-D1D4-DE0B-9804C21FF5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1" r="15576" b="2"/>
          <a:stretch/>
        </p:blipFill>
        <p:spPr bwMode="auto">
          <a:xfrm>
            <a:off x="6747481" y="2"/>
            <a:ext cx="4636987" cy="342291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he Learning Sanctuary Camp Hill - CPO Architects">
            <a:extLst>
              <a:ext uri="{FF2B5EF4-FFF2-40B4-BE49-F238E27FC236}">
                <a16:creationId xmlns:a16="http://schemas.microsoft.com/office/drawing/2014/main" id="{386C3619-710A-18F4-1AAC-A9760F090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0" r="-1" b="-1"/>
          <a:stretch/>
        </p:blipFill>
        <p:spPr bwMode="auto">
          <a:xfrm>
            <a:off x="6747933" y="3425633"/>
            <a:ext cx="4636987" cy="343259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16" name="Rectangle 5215">
            <a:extLst>
              <a:ext uri="{FF2B5EF4-FFF2-40B4-BE49-F238E27FC236}">
                <a16:creationId xmlns:a16="http://schemas.microsoft.com/office/drawing/2014/main" id="{2C5CA78E-387F-4DB6-8894-AA38E5EAF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217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2FA3880A-8D8F-466C-A4A1-F07BCDD37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C0A64CB-20A1-4508-B568-284EB04F7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8DA14841-53A4-4935-BE65-C8373B8A6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877C2CF-B2DD-41C8-8B5E-152673376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4923D72-7E69-464B-94C5-B2530008D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00CCC86-7A88-4DFF-A0D0-6604606A2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1F8ABFD-155B-4386-AE33-6E13057CF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40C8693A-B687-4F5E-B86B-B4F11D523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D51084F9-D042-49BE-9E1A-43E583B98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E65CA45-264D-4FD3-9249-3CB04EC97E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E7B58214-716F-43B8-8272-85CE2B9AB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A5C070E-7DB1-4147-B6A8-D14B9C40E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31070C9-36CD-4B65-8159-324995821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97C7A1-A8BA-D51A-84F4-6AD881A7C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3" y="808056"/>
            <a:ext cx="8608037" cy="10772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/>
              <a:t>Lack of family friendly design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2AD050-312B-8A40-10F9-3357BD7C25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39687" y="2052116"/>
            <a:ext cx="3439884" cy="39978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The lack of consideration for families residing in dense communities has resulted in: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Lack of suitably sized and affordable apartments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Lack of communal play spaces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Lack of indoor and outdoor storage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Insufficient soundproofing</a:t>
            </a:r>
          </a:p>
        </p:txBody>
      </p:sp>
      <p:pic>
        <p:nvPicPr>
          <p:cNvPr id="6" name="Content Placeholder 5" descr="A person and child sitting in a playground&#10;&#10;Description automatically generated">
            <a:extLst>
              <a:ext uri="{FF2B5EF4-FFF2-40B4-BE49-F238E27FC236}">
                <a16:creationId xmlns:a16="http://schemas.microsoft.com/office/drawing/2014/main" id="{176B5915-54E0-083B-DBF6-2C517B7FAE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rcRect l="4291" r="3" b="3"/>
          <a:stretch/>
        </p:blipFill>
        <p:spPr>
          <a:xfrm>
            <a:off x="5873423" y="2364296"/>
            <a:ext cx="4818974" cy="3373468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89C35FB2-5194-4BE0-92D0-464E2B711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2645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{5F079C44-2C7C-B74D-A6EC-CD4B73893EB1}tf16401378</Template>
  <TotalTime>5054</TotalTime>
  <Words>792</Words>
  <PresentationFormat>Widescreen</PresentationFormat>
  <Paragraphs>85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Aptos</vt:lpstr>
      <vt:lpstr>Arial</vt:lpstr>
      <vt:lpstr>Calibri</vt:lpstr>
      <vt:lpstr>MS Shell Dlg 2</vt:lpstr>
      <vt:lpstr>Wingdings</vt:lpstr>
      <vt:lpstr>Wingdings 3</vt:lpstr>
      <vt:lpstr>Madison</vt:lpstr>
      <vt:lpstr>Designing Density for Families</vt:lpstr>
      <vt:lpstr>Re-casting the Australian Dream</vt:lpstr>
      <vt:lpstr>Current Situation</vt:lpstr>
      <vt:lpstr>Shifting Sentiment</vt:lpstr>
      <vt:lpstr>Principles for Family-Friendly Communities</vt:lpstr>
      <vt:lpstr>Current Challenges to Designing Density for Families </vt:lpstr>
      <vt:lpstr>The School Catchment Effect</vt:lpstr>
      <vt:lpstr>Supporting land-uses and infrastructure</vt:lpstr>
      <vt:lpstr>Lack of family friendly design</vt:lpstr>
      <vt:lpstr>Solutions</vt:lpstr>
      <vt:lpstr>Planning reforms to deliver greater housing choice in school catchments</vt:lpstr>
      <vt:lpstr>De-risking the establishment of household-related amenities</vt:lpstr>
      <vt:lpstr>Child-friendly design principles</vt:lpstr>
      <vt:lpstr>Implementation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2024-09-08T10:45:47Z</dcterms:created>
  <dcterms:modified xsi:type="dcterms:W3CDTF">2024-09-28T02:51:44Z</dcterms:modified>
</cp:coreProperties>
</file>